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45"/>
  </p:notesMasterIdLst>
  <p:handoutMasterIdLst>
    <p:handoutMasterId r:id="rId46"/>
  </p:handoutMasterIdLst>
  <p:sldIdLst>
    <p:sldId id="283" r:id="rId5"/>
    <p:sldId id="334" r:id="rId6"/>
    <p:sldId id="335" r:id="rId7"/>
    <p:sldId id="270" r:id="rId8"/>
    <p:sldId id="337" r:id="rId9"/>
    <p:sldId id="258" r:id="rId10"/>
    <p:sldId id="259" r:id="rId11"/>
    <p:sldId id="277" r:id="rId12"/>
    <p:sldId id="260" r:id="rId13"/>
    <p:sldId id="340" r:id="rId14"/>
    <p:sldId id="341" r:id="rId15"/>
    <p:sldId id="350" r:id="rId16"/>
    <p:sldId id="361" r:id="rId17"/>
    <p:sldId id="351" r:id="rId18"/>
    <p:sldId id="342" r:id="rId19"/>
    <p:sldId id="344" r:id="rId20"/>
    <p:sldId id="345" r:id="rId21"/>
    <p:sldId id="346" r:id="rId22"/>
    <p:sldId id="352" r:id="rId23"/>
    <p:sldId id="360" r:id="rId24"/>
    <p:sldId id="355" r:id="rId25"/>
    <p:sldId id="343" r:id="rId26"/>
    <p:sldId id="362" r:id="rId27"/>
    <p:sldId id="363" r:id="rId28"/>
    <p:sldId id="353" r:id="rId29"/>
    <p:sldId id="356" r:id="rId30"/>
    <p:sldId id="348" r:id="rId31"/>
    <p:sldId id="349" r:id="rId32"/>
    <p:sldId id="357" r:id="rId33"/>
    <p:sldId id="358" r:id="rId34"/>
    <p:sldId id="359" r:id="rId35"/>
    <p:sldId id="354" r:id="rId36"/>
    <p:sldId id="364" r:id="rId37"/>
    <p:sldId id="366" r:id="rId38"/>
    <p:sldId id="369" r:id="rId39"/>
    <p:sldId id="370" r:id="rId40"/>
    <p:sldId id="367" r:id="rId41"/>
    <p:sldId id="368" r:id="rId42"/>
    <p:sldId id="365" r:id="rId43"/>
    <p:sldId id="328" r:id="rId44"/>
  </p:sldIdLst>
  <p:sldSz cx="9144000" cy="5143500" type="screen16x9"/>
  <p:notesSz cx="7102475" cy="9388475"/>
  <p:custDataLst>
    <p:tags r:id="rId4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1" userDrawn="1">
          <p15:clr>
            <a:srgbClr val="A4A3A4"/>
          </p15:clr>
        </p15:guide>
        <p15:guide id="4" orient="horz" pos="795">
          <p15:clr>
            <a:srgbClr val="A4A3A4"/>
          </p15:clr>
        </p15:guide>
        <p15:guide id="5" pos="629">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942"/>
    <a:srgbClr val="2C95DD"/>
    <a:srgbClr val="B5121B"/>
    <a:srgbClr val="FFC425"/>
    <a:srgbClr val="E7ECF3"/>
    <a:srgbClr val="CBD7E6"/>
    <a:srgbClr val="000000"/>
    <a:srgbClr val="444444"/>
    <a:srgbClr val="80808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4FC6B-3CD5-3F4B-9C24-A243069F6499}" v="66" dt="2019-07-18T09:20:58.210"/>
    <p1510:client id="{D563F69B-CEF4-4584-A0D9-C52678AF86C8}" v="614" dt="2019-07-18T13:52:50.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8"/>
    <p:restoredTop sz="94723"/>
  </p:normalViewPr>
  <p:slideViewPr>
    <p:cSldViewPr snapToGrid="0">
      <p:cViewPr>
        <p:scale>
          <a:sx n="89" d="100"/>
          <a:sy n="89" d="100"/>
        </p:scale>
        <p:origin x="1136" y="1408"/>
      </p:cViewPr>
      <p:guideLst>
        <p:guide orient="horz" pos="3072"/>
        <p:guide pos="5577"/>
        <p:guide pos="181"/>
        <p:guide orient="horz" pos="795"/>
        <p:guide pos="629"/>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96433" y="9137822"/>
            <a:ext cx="497971" cy="250652"/>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Arial"/>
              </a:rPr>
              <a:pPr>
                <a:defRPr/>
              </a:pPr>
              <a:t>‹#›</a:t>
            </a:fld>
            <a:endParaRPr lang="en-US" sz="1000">
              <a:latin typeface="Arial"/>
            </a:endParaRPr>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r>
              <a:rPr lang="en-US" sz="900" b="1">
                <a:solidFill>
                  <a:srgbClr val="7F7F7F"/>
                </a:solidFill>
                <a:latin typeface="Arial"/>
              </a:rPr>
              <a:t>                              Dell - Internal Use - Confidential</a:t>
            </a:r>
          </a:p>
          <a:p>
            <a:endParaRPr lang="en-US" sz="900" b="1">
              <a:solidFill>
                <a:srgbClr val="7F7F7F"/>
              </a:solidFill>
              <a:latin typeface="Aria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55563" y="387350"/>
            <a:ext cx="7061200" cy="3971925"/>
          </a:xfrm>
          <a:prstGeom prst="rect">
            <a:avLst/>
          </a:prstGeom>
          <a:noFill/>
          <a:ln w="9525">
            <a:solidFill>
              <a:srgbClr val="000000"/>
            </a:solidFill>
            <a:miter lim="800000"/>
            <a:headEnd/>
            <a:tailEnd/>
          </a:ln>
        </p:spPr>
        <p:txBody>
          <a:bodyPr lIns="92465" tIns="46233" rIns="92465" bIns="46233"/>
          <a:lstStyle/>
          <a:p>
            <a:endParaRPr lang="en-US"/>
          </a:p>
        </p:txBody>
      </p:sp>
      <p:sp>
        <p:nvSpPr>
          <p:cNvPr id="71685" name="Rectangle 5"/>
          <p:cNvSpPr>
            <a:spLocks noGrp="1" noChangeArrowheads="1"/>
          </p:cNvSpPr>
          <p:nvPr>
            <p:ph type="body" sz="quarter" idx="3"/>
          </p:nvPr>
        </p:nvSpPr>
        <p:spPr bwMode="auto">
          <a:xfrm>
            <a:off x="704214" y="4559228"/>
            <a:ext cx="5752072" cy="4306021"/>
          </a:xfrm>
          <a:prstGeom prst="rect">
            <a:avLst/>
          </a:prstGeom>
          <a:noFill/>
          <a:ln w="9525">
            <a:noFill/>
            <a:miter lim="800000"/>
            <a:headEnd/>
            <a:tailEnd/>
          </a:ln>
          <a:effectLst/>
        </p:spPr>
        <p:txBody>
          <a:bodyPr vert="horz" wrap="square" lIns="91944" tIns="45974" rIns="91944" bIns="4597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687" name="Rectangle 7"/>
          <p:cNvSpPr>
            <a:spLocks noGrp="1" noChangeArrowheads="1"/>
          </p:cNvSpPr>
          <p:nvPr>
            <p:ph type="sldNum" sz="quarter" idx="5"/>
          </p:nvPr>
        </p:nvSpPr>
        <p:spPr bwMode="auto">
          <a:xfrm>
            <a:off x="6415935" y="9176839"/>
            <a:ext cx="678470" cy="215569"/>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000" b="0">
                <a:latin typeface="Arial"/>
              </a:defRPr>
            </a:lvl1pPr>
          </a:lstStyle>
          <a:p>
            <a:pPr>
              <a:defRPr/>
            </a:pPr>
            <a:fld id="{FA04BB6B-BEDE-48E4-970F-8DFC0D4B5AE7}" type="slidenum">
              <a:rPr lang="en-US" smtClean="0"/>
              <a:pPr>
                <a:defRPr/>
              </a:pPr>
              <a:t>‹#›</a:t>
            </a:fld>
            <a:endParaRPr lang="en-US"/>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pPr algn="l"/>
            <a:r>
              <a:rPr lang="en-US" sz="900" b="1" i="0" u="none" baseline="0">
                <a:solidFill>
                  <a:srgbClr val="7F7F7F"/>
                </a:solidFill>
                <a:latin typeface="Arial"/>
              </a:rPr>
              <a:t>                              Dell - Internal Use - Confidential</a:t>
            </a:r>
          </a:p>
          <a:p>
            <a:pPr algn="l"/>
            <a:endParaRPr lang="en-US" sz="900" b="1" i="0" u="none" baseline="0">
              <a:solidFill>
                <a:srgbClr val="7F7F7F"/>
              </a:solidFill>
              <a:latin typeface="Aria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wikipedia.org/wiki/SOAP" TargetMode="External"/><Relationship Id="rId13" Type="http://schemas.openxmlformats.org/officeDocument/2006/relationships/hyperlink" Target="https://de.wikipedia.org/wiki/HTML" TargetMode="External"/><Relationship Id="rId3" Type="http://schemas.openxmlformats.org/officeDocument/2006/relationships/hyperlink" Target="https://de.wikipedia.org/wiki/Programmierparadigma" TargetMode="External"/><Relationship Id="rId7" Type="http://schemas.openxmlformats.org/officeDocument/2006/relationships/hyperlink" Target="https://de.wikipedia.org/wiki/Maschine-zu-Maschine-Kommunikation" TargetMode="External"/><Relationship Id="rId12" Type="http://schemas.openxmlformats.org/officeDocument/2006/relationships/hyperlink" Target="https://de.wikipedia.org/wiki/Hypertext_Transfer_Protocol" TargetMode="External"/><Relationship Id="rId2" Type="http://schemas.openxmlformats.org/officeDocument/2006/relationships/slide" Target="../slides/slide7.xml"/><Relationship Id="rId16" Type="http://schemas.openxmlformats.org/officeDocument/2006/relationships/hyperlink" Target="https://de.wikipedia.org/wiki/Online-Dienst" TargetMode="External"/><Relationship Id="rId1" Type="http://schemas.openxmlformats.org/officeDocument/2006/relationships/notesMaster" Target="../notesMasters/notesMaster1.xml"/><Relationship Id="rId6" Type="http://schemas.openxmlformats.org/officeDocument/2006/relationships/hyperlink" Target="https://de.wikipedia.org/wiki/World_Wide_Web" TargetMode="External"/><Relationship Id="rId11" Type="http://schemas.openxmlformats.org/officeDocument/2006/relationships/hyperlink" Target="https://de.wikipedia.org/wiki/Uniform_Resource_Identifier" TargetMode="External"/><Relationship Id="rId5" Type="http://schemas.openxmlformats.org/officeDocument/2006/relationships/hyperlink" Target="https://de.wikipedia.org/wiki/Webservice" TargetMode="External"/><Relationship Id="rId15" Type="http://schemas.openxmlformats.org/officeDocument/2006/relationships/hyperlink" Target="https://de.wikipedia.org/w/index.php?title=Medientyp_(Informatik)&amp;action=edit&amp;redlink=1" TargetMode="External"/><Relationship Id="rId10" Type="http://schemas.openxmlformats.org/officeDocument/2006/relationships/hyperlink" Target="https://de.wikipedia.org/wiki/Remote_Procedure_Call" TargetMode="External"/><Relationship Id="rId4" Type="http://schemas.openxmlformats.org/officeDocument/2006/relationships/hyperlink" Target="https://de.wikipedia.org/wiki/Verteiltes_System" TargetMode="External"/><Relationship Id="rId9" Type="http://schemas.openxmlformats.org/officeDocument/2006/relationships/hyperlink" Target="https://de.wikipedia.org/wiki/Web_Services_Description_Language" TargetMode="External"/><Relationship Id="rId14" Type="http://schemas.openxmlformats.org/officeDocument/2006/relationships/hyperlink" Target="https://de.wikipedia.org/wiki/X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OAI/OpenAPI-Specification/blob/master/versions/2.0.m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wagger.io/open-source-integrat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113" indent="-1731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a:p>
        </p:txBody>
      </p:sp>
    </p:spTree>
    <p:extLst>
      <p:ext uri="{BB962C8B-B14F-4D97-AF65-F5344CB8AC3E}">
        <p14:creationId xmlns:p14="http://schemas.microsoft.com/office/powerpoint/2010/main" val="48777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40</a:t>
            </a:fld>
            <a:endParaRPr lang="en-US"/>
          </a:p>
        </p:txBody>
      </p:sp>
    </p:spTree>
    <p:extLst>
      <p:ext uri="{BB962C8B-B14F-4D97-AF65-F5344CB8AC3E}">
        <p14:creationId xmlns:p14="http://schemas.microsoft.com/office/powerpoint/2010/main" val="223325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6892EF-533B-4A2C-807B-2ABFD928E700}"/>
              </a:ext>
            </a:extLst>
          </p:cNvPr>
          <p:cNvSpPr>
            <a:spLocks noGrp="1" noChangeArrowheads="1"/>
          </p:cNvSpPr>
          <p:nvPr>
            <p:ph type="sldNum" sz="quarter" idx="5"/>
          </p:nvPr>
        </p:nvSpPr>
        <p:spPr>
          <a:ln/>
        </p:spPr>
        <p:txBody>
          <a:bodyPr/>
          <a:lstStyle/>
          <a:p>
            <a:fld id="{0D260DF3-8F5D-4039-BB12-EBDC28907B78}" type="slidenum">
              <a:rPr lang="en-US" altLang="de-DE"/>
              <a:pPr/>
              <a:t>4</a:t>
            </a:fld>
            <a:endParaRPr lang="en-US" altLang="de-DE"/>
          </a:p>
        </p:txBody>
      </p:sp>
      <p:sp>
        <p:nvSpPr>
          <p:cNvPr id="51202" name="Rectangle 2">
            <a:extLst>
              <a:ext uri="{FF2B5EF4-FFF2-40B4-BE49-F238E27FC236}">
                <a16:creationId xmlns:a16="http://schemas.microsoft.com/office/drawing/2014/main" id="{3422DA25-A20B-4A1D-BE55-030D27B6D2D3}"/>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D557E603-0441-4128-AD1E-A472E3DAA0A2}"/>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Representational</a:t>
            </a:r>
            <a:r>
              <a:rPr lang="de-DE"/>
              <a:t> State Transfer soll ein Bild davon vermitteln, wie sich eine gut konzipierte Webanwendung verhält: ein Netzwerk von Webseiten (eine virtuelle Zustandsmaschine), in dem der Benutzer eine Anwendung durch Auswählen von Verknüpfungen (Zustandsübergängen) durchläuft, was zur Folge hat nächste Seite (die den nächsten Status der Anwendung darstellt), die an den Benutzer übertragen und für deren Verwendung bereitgestellt wird.</a:t>
            </a:r>
          </a:p>
          <a:p>
            <a:endParaRPr lang="de-DE"/>
          </a:p>
          <a:p>
            <a:r>
              <a:rPr lang="de-DE" err="1"/>
              <a:t>Stateless</a:t>
            </a:r>
            <a:r>
              <a:rPr lang="de-DE"/>
              <a:t> !!</a:t>
            </a:r>
          </a:p>
        </p:txBody>
      </p:sp>
      <p:sp>
        <p:nvSpPr>
          <p:cNvPr id="4" name="Slide Number Placeholder 3"/>
          <p:cNvSpPr>
            <a:spLocks noGrp="1"/>
          </p:cNvSpPr>
          <p:nvPr>
            <p:ph type="sldNum" sz="quarter" idx="5"/>
          </p:nvPr>
        </p:nvSpPr>
        <p:spPr/>
        <p:txBody>
          <a:bodyPr/>
          <a:lstStyle/>
          <a:p>
            <a:pPr>
              <a:defRPr/>
            </a:pPr>
            <a:fld id="{FA04BB6B-BEDE-48E4-970F-8DFC0D4B5AE7}" type="slidenum">
              <a:rPr lang="en-US" smtClean="0"/>
              <a:pPr>
                <a:defRPr/>
              </a:pPr>
              <a:t>5</a:t>
            </a:fld>
            <a:endParaRPr lang="en-US"/>
          </a:p>
        </p:txBody>
      </p:sp>
    </p:spTree>
    <p:extLst>
      <p:ext uri="{BB962C8B-B14F-4D97-AF65-F5344CB8AC3E}">
        <p14:creationId xmlns:p14="http://schemas.microsoft.com/office/powerpoint/2010/main" val="321523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16E3B7-548C-473A-888C-EB84CB9CEBC6}"/>
              </a:ext>
            </a:extLst>
          </p:cNvPr>
          <p:cNvSpPr>
            <a:spLocks noGrp="1" noChangeArrowheads="1"/>
          </p:cNvSpPr>
          <p:nvPr>
            <p:ph type="sldNum" sz="quarter" idx="5"/>
          </p:nvPr>
        </p:nvSpPr>
        <p:spPr>
          <a:ln/>
        </p:spPr>
        <p:txBody>
          <a:bodyPr/>
          <a:lstStyle/>
          <a:p>
            <a:fld id="{77DF99F2-BFDC-4D5F-8FF1-D90C0AB74167}" type="slidenum">
              <a:rPr lang="en-US" altLang="de-DE"/>
              <a:pPr/>
              <a:t>6</a:t>
            </a:fld>
            <a:endParaRPr lang="en-US" altLang="de-DE"/>
          </a:p>
        </p:txBody>
      </p:sp>
      <p:sp>
        <p:nvSpPr>
          <p:cNvPr id="37890" name="Rectangle 2">
            <a:extLst>
              <a:ext uri="{FF2B5EF4-FFF2-40B4-BE49-F238E27FC236}">
                <a16:creationId xmlns:a16="http://schemas.microsoft.com/office/drawing/2014/main" id="{E4E9AD1F-A390-4CBB-BF52-2ABEBEB70AAC}"/>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7ACEB3AB-3045-4712-8EF3-C3A3CF5D653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ED3667-B833-4C27-B5A0-B25244137DE2}"/>
              </a:ext>
            </a:extLst>
          </p:cNvPr>
          <p:cNvSpPr>
            <a:spLocks noGrp="1" noChangeArrowheads="1"/>
          </p:cNvSpPr>
          <p:nvPr>
            <p:ph type="sldNum" sz="quarter" idx="5"/>
          </p:nvPr>
        </p:nvSpPr>
        <p:spPr>
          <a:ln/>
        </p:spPr>
        <p:txBody>
          <a:bodyPr/>
          <a:lstStyle/>
          <a:p>
            <a:fld id="{6EA4EBD0-FC82-44AA-8259-848C73C32C3F}" type="slidenum">
              <a:rPr lang="en-US" altLang="de-DE"/>
              <a:pPr/>
              <a:t>7</a:t>
            </a:fld>
            <a:endParaRPr lang="en-US" altLang="de-DE"/>
          </a:p>
        </p:txBody>
      </p:sp>
      <p:sp>
        <p:nvSpPr>
          <p:cNvPr id="38914" name="Rectangle 2">
            <a:extLst>
              <a:ext uri="{FF2B5EF4-FFF2-40B4-BE49-F238E27FC236}">
                <a16:creationId xmlns:a16="http://schemas.microsoft.com/office/drawing/2014/main" id="{B846336A-3B3D-41A9-8F0B-ABB997FE238D}"/>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94D4C337-DF44-473B-8381-1F30A107C977}"/>
              </a:ext>
            </a:extLst>
          </p:cNvPr>
          <p:cNvSpPr>
            <a:spLocks noGrp="1" noChangeArrowheads="1"/>
          </p:cNvSpPr>
          <p:nvPr>
            <p:ph type="body" idx="1"/>
          </p:nvPr>
        </p:nvSpPr>
        <p:spPr/>
        <p:txBody>
          <a:bodyPr/>
          <a:lstStyle/>
          <a:p>
            <a:r>
              <a:rPr lang="de-DE" sz="1800" b="1" i="0" kern="1200" err="1">
                <a:solidFill>
                  <a:schemeClr val="bg2"/>
                </a:solidFill>
                <a:effectLst/>
                <a:latin typeface="Arial"/>
                <a:ea typeface="+mn-ea"/>
                <a:cs typeface="+mn-cs"/>
              </a:rPr>
              <a:t>Representational</a:t>
            </a:r>
            <a:r>
              <a:rPr lang="de-DE" sz="1800" b="1" i="0" kern="1200">
                <a:solidFill>
                  <a:schemeClr val="bg2"/>
                </a:solidFill>
                <a:effectLst/>
                <a:latin typeface="Arial"/>
                <a:ea typeface="+mn-ea"/>
                <a:cs typeface="+mn-cs"/>
              </a:rPr>
              <a:t> State Transfer</a:t>
            </a:r>
            <a:r>
              <a:rPr lang="de-DE" sz="1800" b="0" i="0" kern="1200">
                <a:solidFill>
                  <a:schemeClr val="bg2"/>
                </a:solidFill>
                <a:effectLst/>
                <a:latin typeface="Arial"/>
                <a:ea typeface="+mn-ea"/>
                <a:cs typeface="+mn-cs"/>
              </a:rPr>
              <a:t> (abgekürzt </a:t>
            </a:r>
            <a:r>
              <a:rPr lang="de-DE" sz="1800" b="1" i="0" kern="1200">
                <a:solidFill>
                  <a:schemeClr val="bg2"/>
                </a:solidFill>
                <a:effectLst/>
                <a:latin typeface="Arial"/>
                <a:ea typeface="+mn-ea"/>
                <a:cs typeface="+mn-cs"/>
              </a:rPr>
              <a:t>REST</a:t>
            </a:r>
            <a:r>
              <a:rPr lang="de-DE" sz="1800" b="0" i="0" kern="1200">
                <a:solidFill>
                  <a:schemeClr val="bg2"/>
                </a:solidFill>
                <a:effectLst/>
                <a:latin typeface="Arial"/>
                <a:ea typeface="+mn-ea"/>
                <a:cs typeface="+mn-cs"/>
              </a:rPr>
              <a:t>, seltener auch </a:t>
            </a:r>
            <a:r>
              <a:rPr lang="de-DE" sz="1800" b="1" i="0" kern="1200" err="1">
                <a:solidFill>
                  <a:schemeClr val="bg2"/>
                </a:solidFill>
                <a:effectLst/>
                <a:latin typeface="Arial"/>
                <a:ea typeface="+mn-ea"/>
                <a:cs typeface="+mn-cs"/>
              </a:rPr>
              <a:t>ReST</a:t>
            </a:r>
            <a:r>
              <a:rPr lang="de-DE" sz="1800" b="0" i="0" kern="1200">
                <a:solidFill>
                  <a:schemeClr val="bg2"/>
                </a:solidFill>
                <a:effectLst/>
                <a:latin typeface="Arial"/>
                <a:ea typeface="+mn-ea"/>
                <a:cs typeface="+mn-cs"/>
              </a:rPr>
              <a:t>) bezeichnet ein </a:t>
            </a:r>
            <a:r>
              <a:rPr lang="de-DE" sz="1800" b="0" i="0" u="none" strike="noStrike" kern="1200">
                <a:solidFill>
                  <a:schemeClr val="bg2"/>
                </a:solidFill>
                <a:effectLst/>
                <a:latin typeface="Arial"/>
                <a:ea typeface="+mn-ea"/>
                <a:cs typeface="+mn-cs"/>
                <a:hlinkClick r:id="rId3" tooltip="Programmierparadigma">
                  <a:extLst>
                    <a:ext uri="{A12FA001-AC4F-418D-AE19-62706E023703}">
                      <ahyp:hlinkClr xmlns:ahyp="http://schemas.microsoft.com/office/drawing/2018/hyperlinkcolor" val="tx"/>
                    </a:ext>
                  </a:extLst>
                </a:hlinkClick>
              </a:rPr>
              <a:t>Programmierparadigma</a:t>
            </a:r>
            <a:r>
              <a:rPr lang="de-DE" sz="1800" b="0" i="0" kern="1200">
                <a:solidFill>
                  <a:schemeClr val="bg2"/>
                </a:solidFill>
                <a:effectLst/>
                <a:latin typeface="Arial"/>
                <a:ea typeface="+mn-ea"/>
                <a:cs typeface="+mn-cs"/>
              </a:rPr>
              <a:t> für </a:t>
            </a:r>
            <a:r>
              <a:rPr lang="de-DE" sz="1800" b="0" i="0" u="none" strike="noStrike" kern="1200">
                <a:solidFill>
                  <a:schemeClr val="bg2"/>
                </a:solidFill>
                <a:effectLst/>
                <a:latin typeface="Arial"/>
                <a:ea typeface="+mn-ea"/>
                <a:cs typeface="+mn-cs"/>
                <a:hlinkClick r:id="rId4" tooltip="Verteiltes System">
                  <a:extLst>
                    <a:ext uri="{A12FA001-AC4F-418D-AE19-62706E023703}">
                      <ahyp:hlinkClr xmlns:ahyp="http://schemas.microsoft.com/office/drawing/2018/hyperlinkcolor" val="tx"/>
                    </a:ext>
                  </a:extLst>
                </a:hlinkClick>
              </a:rPr>
              <a:t>verteilte Systeme</a:t>
            </a:r>
            <a:r>
              <a:rPr lang="de-DE" sz="1800" b="0" i="0" kern="1200">
                <a:solidFill>
                  <a:schemeClr val="bg2"/>
                </a:solidFill>
                <a:effectLst/>
                <a:latin typeface="Arial"/>
                <a:ea typeface="+mn-ea"/>
                <a:cs typeface="+mn-cs"/>
              </a:rPr>
              <a:t>, insbesondere für </a:t>
            </a:r>
            <a:r>
              <a:rPr lang="de-DE" sz="1800" b="0" i="0" u="none" strike="noStrike" kern="1200">
                <a:solidFill>
                  <a:schemeClr val="bg2"/>
                </a:solidFill>
                <a:effectLst/>
                <a:latin typeface="Arial"/>
                <a:ea typeface="+mn-ea"/>
                <a:cs typeface="+mn-cs"/>
                <a:hlinkClick r:id="rId5" tooltip="Webservice">
                  <a:extLst>
                    <a:ext uri="{A12FA001-AC4F-418D-AE19-62706E023703}">
                      <ahyp:hlinkClr xmlns:ahyp="http://schemas.microsoft.com/office/drawing/2018/hyperlinkcolor" val="tx"/>
                    </a:ext>
                  </a:extLst>
                </a:hlinkClick>
              </a:rPr>
              <a:t>Webservices</a:t>
            </a:r>
            <a:r>
              <a:rPr lang="de-DE" sz="1800" b="0" i="0" kern="1200">
                <a:solidFill>
                  <a:schemeClr val="bg2"/>
                </a:solidFill>
                <a:effectLst/>
                <a:latin typeface="Arial"/>
                <a:ea typeface="+mn-ea"/>
                <a:cs typeface="+mn-cs"/>
              </a:rPr>
              <a:t>. REST ist eine Abstraktion der Struktur und des Verhaltens des </a:t>
            </a:r>
            <a:r>
              <a:rPr lang="de-DE" sz="1800" b="0" i="0" u="none" strike="noStrike" kern="1200">
                <a:solidFill>
                  <a:schemeClr val="bg2"/>
                </a:solidFill>
                <a:effectLst/>
                <a:latin typeface="Arial"/>
                <a:ea typeface="+mn-ea"/>
                <a:cs typeface="+mn-cs"/>
                <a:hlinkClick r:id="rId6" tooltip="World Wide Web">
                  <a:extLst>
                    <a:ext uri="{A12FA001-AC4F-418D-AE19-62706E023703}">
                      <ahyp:hlinkClr xmlns:ahyp="http://schemas.microsoft.com/office/drawing/2018/hyperlinkcolor" val="tx"/>
                    </a:ext>
                  </a:extLst>
                </a:hlinkClick>
              </a:rPr>
              <a:t>World Wide Web</a:t>
            </a:r>
            <a:r>
              <a:rPr lang="de-DE" sz="1800" b="0" i="0" kern="1200">
                <a:solidFill>
                  <a:schemeClr val="bg2"/>
                </a:solidFill>
                <a:effectLst/>
                <a:latin typeface="Arial"/>
                <a:ea typeface="+mn-ea"/>
                <a:cs typeface="+mn-cs"/>
              </a:rPr>
              <a:t>. REST hat das Ziel, einen Architekturstil zu schaffen, der die Anforderungen des modernen Web besser darstellt. Dabei unterscheidet sich REST vor allem in der Forderung nach einer einheitlichen Schnittstelle von anderen Architekturstilen.</a:t>
            </a:r>
          </a:p>
          <a:p>
            <a:r>
              <a:rPr lang="de-DE" sz="1800" b="0" i="0" kern="1200">
                <a:solidFill>
                  <a:schemeClr val="bg2"/>
                </a:solidFill>
                <a:effectLst/>
                <a:latin typeface="Arial"/>
                <a:ea typeface="+mn-ea"/>
                <a:cs typeface="+mn-cs"/>
              </a:rPr>
              <a:t>Der Zweck von REST liegt schwerpunktmäßig auf der </a:t>
            </a:r>
            <a:r>
              <a:rPr lang="de-DE" sz="1800" b="0" i="0" u="none" strike="noStrike" kern="1200">
                <a:solidFill>
                  <a:schemeClr val="bg2"/>
                </a:solidFill>
                <a:effectLst/>
                <a:latin typeface="Arial"/>
                <a:ea typeface="+mn-ea"/>
                <a:cs typeface="+mn-cs"/>
                <a:hlinkClick r:id="rId7" tooltip="Maschine-zu-Maschine-Kommunikation">
                  <a:extLst>
                    <a:ext uri="{A12FA001-AC4F-418D-AE19-62706E023703}">
                      <ahyp:hlinkClr xmlns:ahyp="http://schemas.microsoft.com/office/drawing/2018/hyperlinkcolor" val="tx"/>
                    </a:ext>
                  </a:extLst>
                </a:hlinkClick>
              </a:rPr>
              <a:t>Maschine-zu-Maschine-Kommunikation</a:t>
            </a:r>
            <a:r>
              <a:rPr lang="de-DE" sz="1800" b="0" i="0" kern="1200">
                <a:solidFill>
                  <a:schemeClr val="bg2"/>
                </a:solidFill>
                <a:effectLst/>
                <a:latin typeface="Arial"/>
                <a:ea typeface="+mn-ea"/>
                <a:cs typeface="+mn-cs"/>
              </a:rPr>
              <a:t>. REST stellt eine einfache Alternative zu ähnlichen Verfahren wie </a:t>
            </a:r>
            <a:r>
              <a:rPr lang="de-DE" sz="1800" b="0" i="0" u="none" strike="noStrike" kern="1200">
                <a:solidFill>
                  <a:schemeClr val="bg2"/>
                </a:solidFill>
                <a:effectLst/>
                <a:latin typeface="Arial"/>
                <a:ea typeface="+mn-ea"/>
                <a:cs typeface="+mn-cs"/>
                <a:hlinkClick r:id="rId8" tooltip="SOAP">
                  <a:extLst>
                    <a:ext uri="{A12FA001-AC4F-418D-AE19-62706E023703}">
                      <ahyp:hlinkClr xmlns:ahyp="http://schemas.microsoft.com/office/drawing/2018/hyperlinkcolor" val="tx"/>
                    </a:ext>
                  </a:extLst>
                </a:hlinkClick>
              </a:rPr>
              <a:t>SOAP</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9" tooltip="Web Services Description Language">
                  <a:extLst>
                    <a:ext uri="{A12FA001-AC4F-418D-AE19-62706E023703}">
                      <ahyp:hlinkClr xmlns:ahyp="http://schemas.microsoft.com/office/drawing/2018/hyperlinkcolor" val="tx"/>
                    </a:ext>
                  </a:extLst>
                </a:hlinkClick>
              </a:rPr>
              <a:t>WSDL</a:t>
            </a:r>
            <a:r>
              <a:rPr lang="de-DE" sz="1800" b="0" i="0" kern="1200">
                <a:solidFill>
                  <a:schemeClr val="bg2"/>
                </a:solidFill>
                <a:effectLst/>
                <a:latin typeface="Arial"/>
                <a:ea typeface="+mn-ea"/>
                <a:cs typeface="+mn-cs"/>
              </a:rPr>
              <a:t> und dem verwandten Verfahren </a:t>
            </a:r>
            <a:r>
              <a:rPr lang="de-DE" sz="1800" b="0" i="0" u="none" strike="noStrike" kern="1200">
                <a:solidFill>
                  <a:schemeClr val="bg2"/>
                </a:solidFill>
                <a:effectLst/>
                <a:latin typeface="Arial"/>
                <a:ea typeface="+mn-ea"/>
                <a:cs typeface="+mn-cs"/>
                <a:hlinkClick r:id="rId10" tooltip="Remote Procedure Call">
                  <a:extLst>
                    <a:ext uri="{A12FA001-AC4F-418D-AE19-62706E023703}">
                      <ahyp:hlinkClr xmlns:ahyp="http://schemas.microsoft.com/office/drawing/2018/hyperlinkcolor" val="tx"/>
                    </a:ext>
                  </a:extLst>
                </a:hlinkClick>
              </a:rPr>
              <a:t>RPC</a:t>
            </a:r>
            <a:r>
              <a:rPr lang="de-DE" sz="1800" b="0" i="0" kern="1200">
                <a:solidFill>
                  <a:schemeClr val="bg2"/>
                </a:solidFill>
                <a:effectLst/>
                <a:latin typeface="Arial"/>
                <a:ea typeface="+mn-ea"/>
                <a:cs typeface="+mn-cs"/>
              </a:rPr>
              <a:t> dar. Anders als bei vielen verwandten Architekturen kodiert REST keine Methodeninformation in den </a:t>
            </a:r>
            <a:r>
              <a:rPr lang="de-DE" sz="1800" b="0" i="0" u="none" strike="noStrike" kern="1200">
                <a:solidFill>
                  <a:schemeClr val="bg2"/>
                </a:solidFill>
                <a:effectLst/>
                <a:latin typeface="Arial"/>
                <a:ea typeface="+mn-ea"/>
                <a:cs typeface="+mn-cs"/>
                <a:hlinkClick r:id="rId11" tooltip="Uniform Resource Identifier">
                  <a:extLst>
                    <a:ext uri="{A12FA001-AC4F-418D-AE19-62706E023703}">
                      <ahyp:hlinkClr xmlns:ahyp="http://schemas.microsoft.com/office/drawing/2018/hyperlinkcolor" val="tx"/>
                    </a:ext>
                  </a:extLst>
                </a:hlinkClick>
              </a:rPr>
              <a:t>URI</a:t>
            </a:r>
            <a:r>
              <a:rPr lang="de-DE" sz="1800" b="0" i="0" kern="1200">
                <a:solidFill>
                  <a:schemeClr val="bg2"/>
                </a:solidFill>
                <a:effectLst/>
                <a:latin typeface="Arial"/>
                <a:ea typeface="+mn-ea"/>
                <a:cs typeface="+mn-cs"/>
              </a:rPr>
              <a:t>, da der URI Ort und Namen der Ressource angibt, nicht aber die Funktionalität, die der Web-Dienst zu der Ressource anbietet. Der Vorteil von REST liegt darin, dass im WWW bereits ein Großteil der für REST nötigen Infrastruktur (z. B. Web- und </a:t>
            </a:r>
            <a:r>
              <a:rPr lang="de-DE" sz="1800" b="0" i="0" kern="1200" err="1">
                <a:solidFill>
                  <a:schemeClr val="bg2"/>
                </a:solidFill>
                <a:effectLst/>
                <a:latin typeface="Arial"/>
                <a:ea typeface="+mn-ea"/>
                <a:cs typeface="+mn-cs"/>
              </a:rPr>
              <a:t>Application</a:t>
            </a:r>
            <a:r>
              <a:rPr lang="de-DE" sz="1800" b="0" i="0" kern="1200">
                <a:solidFill>
                  <a:schemeClr val="bg2"/>
                </a:solidFill>
                <a:effectLst/>
                <a:latin typeface="Arial"/>
                <a:ea typeface="+mn-ea"/>
                <a:cs typeface="+mn-cs"/>
              </a:rPr>
              <a:t>-Server, </a:t>
            </a:r>
            <a:r>
              <a:rPr lang="de-DE" sz="1800" b="0" i="0" u="none" strike="noStrike" kern="1200">
                <a:solidFill>
                  <a:schemeClr val="bg2"/>
                </a:solidFill>
                <a:effectLst/>
                <a:latin typeface="Arial"/>
                <a:ea typeface="+mn-ea"/>
                <a:cs typeface="+mn-cs"/>
                <a:hlinkClick r:id="rId12" tooltip="Hypertext Transfer Protocol">
                  <a:extLst>
                    <a:ext uri="{A12FA001-AC4F-418D-AE19-62706E023703}">
                      <ahyp:hlinkClr xmlns:ahyp="http://schemas.microsoft.com/office/drawing/2018/hyperlinkcolor" val="tx"/>
                    </a:ext>
                  </a:extLst>
                </a:hlinkClick>
              </a:rPr>
              <a:t>HTTP</a:t>
            </a:r>
            <a:r>
              <a:rPr lang="de-DE" sz="1800" b="0" i="0" kern="1200">
                <a:solidFill>
                  <a:schemeClr val="bg2"/>
                </a:solidFill>
                <a:effectLst/>
                <a:latin typeface="Arial"/>
                <a:ea typeface="+mn-ea"/>
                <a:cs typeface="+mn-cs"/>
              </a:rPr>
              <a:t>-fähige Clients, </a:t>
            </a:r>
            <a:r>
              <a:rPr lang="de-DE" sz="1800" b="0" i="0" u="none" strike="noStrike" kern="1200">
                <a:solidFill>
                  <a:schemeClr val="bg2"/>
                </a:solidFill>
                <a:effectLst/>
                <a:latin typeface="Arial"/>
                <a:ea typeface="+mn-ea"/>
                <a:cs typeface="+mn-cs"/>
                <a:hlinkClick r:id="rId13" tooltip="HTML">
                  <a:extLst>
                    <a:ext uri="{A12FA001-AC4F-418D-AE19-62706E023703}">
                      <ahyp:hlinkClr xmlns:ahyp="http://schemas.microsoft.com/office/drawing/2018/hyperlinkcolor" val="tx"/>
                    </a:ext>
                  </a:extLst>
                </a:hlinkClick>
              </a:rPr>
              <a:t>HTML</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14" tooltip="XML">
                  <a:extLst>
                    <a:ext uri="{A12FA001-AC4F-418D-AE19-62706E023703}">
                      <ahyp:hlinkClr xmlns:ahyp="http://schemas.microsoft.com/office/drawing/2018/hyperlinkcolor" val="tx"/>
                    </a:ext>
                  </a:extLst>
                </a:hlinkClick>
              </a:rPr>
              <a:t>XML</a:t>
            </a:r>
            <a:r>
              <a:rPr lang="de-DE" sz="1800" b="0" i="0" kern="1200">
                <a:solidFill>
                  <a:schemeClr val="bg2"/>
                </a:solidFill>
                <a:effectLst/>
                <a:latin typeface="Arial"/>
                <a:ea typeface="+mn-ea"/>
                <a:cs typeface="+mn-cs"/>
              </a:rPr>
              <a:t>-Parser, Sicherheitsmechanismen) vorhanden ist, und viele Web-Dienste per se REST-konform sind. Eine Ressource kann dabei über verschiedene </a:t>
            </a:r>
            <a:r>
              <a:rPr lang="de-DE" sz="1800" b="0" i="0" u="none" strike="noStrike" kern="1200">
                <a:solidFill>
                  <a:schemeClr val="bg2"/>
                </a:solidFill>
                <a:effectLst/>
                <a:latin typeface="Arial"/>
                <a:ea typeface="+mn-ea"/>
                <a:cs typeface="+mn-cs"/>
                <a:hlinkClick r:id="rId15" tooltip="Medientyp (Informatik) (Seite nicht vorhanden)">
                  <a:extLst>
                    <a:ext uri="{A12FA001-AC4F-418D-AE19-62706E023703}">
                      <ahyp:hlinkClr xmlns:ahyp="http://schemas.microsoft.com/office/drawing/2018/hyperlinkcolor" val="tx"/>
                    </a:ext>
                  </a:extLst>
                </a:hlinkClick>
              </a:rPr>
              <a:t>Medientypen</a:t>
            </a:r>
            <a:r>
              <a:rPr lang="de-DE" sz="1800" b="0" i="0" kern="1200">
                <a:solidFill>
                  <a:schemeClr val="bg2"/>
                </a:solidFill>
                <a:effectLst/>
                <a:latin typeface="Arial"/>
                <a:ea typeface="+mn-ea"/>
                <a:cs typeface="+mn-cs"/>
              </a:rPr>
              <a:t> dargestellt werden, auch </a:t>
            </a:r>
            <a:r>
              <a:rPr lang="de-DE" sz="1800" b="0" i="1" kern="1200">
                <a:solidFill>
                  <a:schemeClr val="bg2"/>
                </a:solidFill>
                <a:effectLst/>
                <a:latin typeface="Arial"/>
                <a:ea typeface="+mn-ea"/>
                <a:cs typeface="+mn-cs"/>
              </a:rPr>
              <a:t>Repräsentation der Ressource</a:t>
            </a:r>
            <a:r>
              <a:rPr lang="de-DE" sz="1800" b="0" i="0" kern="1200">
                <a:solidFill>
                  <a:schemeClr val="bg2"/>
                </a:solidFill>
                <a:effectLst/>
                <a:latin typeface="Arial"/>
                <a:ea typeface="+mn-ea"/>
                <a:cs typeface="+mn-cs"/>
              </a:rPr>
              <a:t> genannt.</a:t>
            </a:r>
          </a:p>
          <a:p>
            <a:r>
              <a:rPr lang="de-DE" sz="1800" b="0" i="0" kern="1200">
                <a:solidFill>
                  <a:schemeClr val="bg2"/>
                </a:solidFill>
                <a:effectLst/>
                <a:latin typeface="Arial"/>
                <a:ea typeface="+mn-ea"/>
                <a:cs typeface="+mn-cs"/>
              </a:rPr>
              <a:t>So ist ein </a:t>
            </a:r>
            <a:r>
              <a:rPr lang="de-DE" sz="1800" b="0" i="0" u="none" strike="noStrike" kern="1200">
                <a:solidFill>
                  <a:schemeClr val="bg2"/>
                </a:solidFill>
                <a:effectLst/>
                <a:latin typeface="Arial"/>
                <a:ea typeface="+mn-ea"/>
                <a:cs typeface="+mn-cs"/>
                <a:hlinkClick r:id="rId16" tooltip="Online-Dienst">
                  <a:extLst>
                    <a:ext uri="{A12FA001-AC4F-418D-AE19-62706E023703}">
                      <ahyp:hlinkClr xmlns:ahyp="http://schemas.microsoft.com/office/drawing/2018/hyperlinkcolor" val="tx"/>
                    </a:ext>
                  </a:extLst>
                </a:hlinkClick>
              </a:rPr>
              <a:t>Online-Dienst</a:t>
            </a:r>
            <a:r>
              <a:rPr lang="de-DE" sz="1800" b="0" i="0" kern="1200">
                <a:solidFill>
                  <a:schemeClr val="bg2"/>
                </a:solidFill>
                <a:effectLst/>
                <a:latin typeface="Arial"/>
                <a:ea typeface="+mn-ea"/>
                <a:cs typeface="+mn-cs"/>
              </a:rPr>
              <a:t>, der lediglich unveränderte Seiteninhalte nach dem Internetstandard HTTP anbietet, bereits REST-konform. Dynamisch erzeugte Seiten folgen diesem Paradigma jedoch oft nicht. So bieten beispielsweise Nachrichtenseiten sich ständig ändernde Informationen mit sowohl unterschiedlichem Format als auch Inhalt an, die nur schwer automatisch verarbeitet werden können. Bliebe das Format unverändert, so wäre eine wichtige REST-Eigenschaft erfüllt. So wäre eine Webseite, auf der ständig die aktuelle Uhrzeit in immer demselben Format abrufbar ist, REST-konform.</a:t>
            </a:r>
          </a:p>
          <a:p>
            <a:endParaRPr lang="de-DE" alt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764F0B-F305-4082-8351-7ED9314EAF81}"/>
              </a:ext>
            </a:extLst>
          </p:cNvPr>
          <p:cNvSpPr>
            <a:spLocks noGrp="1" noChangeArrowheads="1"/>
          </p:cNvSpPr>
          <p:nvPr>
            <p:ph type="sldNum" sz="quarter" idx="5"/>
          </p:nvPr>
        </p:nvSpPr>
        <p:spPr>
          <a:ln/>
        </p:spPr>
        <p:txBody>
          <a:bodyPr/>
          <a:lstStyle/>
          <a:p>
            <a:fld id="{3525C23E-481F-4404-BE9A-CD658576EE86}" type="slidenum">
              <a:rPr lang="en-US" altLang="de-DE"/>
              <a:pPr/>
              <a:t>9</a:t>
            </a:fld>
            <a:endParaRPr lang="en-US" altLang="de-DE"/>
          </a:p>
        </p:txBody>
      </p:sp>
      <p:sp>
        <p:nvSpPr>
          <p:cNvPr id="39938" name="Rectangle 2">
            <a:extLst>
              <a:ext uri="{FF2B5EF4-FFF2-40B4-BE49-F238E27FC236}">
                <a16:creationId xmlns:a16="http://schemas.microsoft.com/office/drawing/2014/main" id="{F44BFDA0-A780-4D89-8C76-2B8D4CE13E29}"/>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FBFF1CA6-F32D-4677-88DD-18F69BFE367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FE149D-4D2B-46BD-ACAB-01AD2469FE32}"/>
              </a:ext>
            </a:extLst>
          </p:cNvPr>
          <p:cNvSpPr>
            <a:spLocks noGrp="1" noChangeArrowheads="1"/>
          </p:cNvSpPr>
          <p:nvPr>
            <p:ph type="sldNum" sz="quarter" idx="5"/>
          </p:nvPr>
        </p:nvSpPr>
        <p:spPr>
          <a:ln/>
        </p:spPr>
        <p:txBody>
          <a:bodyPr/>
          <a:lstStyle/>
          <a:p>
            <a:fld id="{DC9FFE88-68D0-4544-8474-76330A06FB38}" type="slidenum">
              <a:rPr lang="en-US" altLang="de-DE"/>
              <a:pPr/>
              <a:t>10</a:t>
            </a:fld>
            <a:endParaRPr lang="en-US" altLang="de-DE"/>
          </a:p>
        </p:txBody>
      </p:sp>
      <p:sp>
        <p:nvSpPr>
          <p:cNvPr id="20482" name="Rectangle 2">
            <a:extLst>
              <a:ext uri="{FF2B5EF4-FFF2-40B4-BE49-F238E27FC236}">
                <a16:creationId xmlns:a16="http://schemas.microsoft.com/office/drawing/2014/main" id="{F698F050-6FCB-4A7C-97A9-ABB6C83968C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34A099A-1C4E-4DA9-B2B0-197D1AE545A1}"/>
              </a:ext>
            </a:extLst>
          </p:cNvPr>
          <p:cNvSpPr>
            <a:spLocks noGrp="1" noChangeArrowheads="1"/>
          </p:cNvSpPr>
          <p:nvPr>
            <p:ph type="body" idx="1"/>
          </p:nvPr>
        </p:nvSpPr>
        <p:spPr>
          <a:xfrm>
            <a:off x="685800" y="4343400"/>
            <a:ext cx="5486400" cy="4114800"/>
          </a:xfrm>
        </p:spPr>
        <p:txBody>
          <a:bodyPr/>
          <a:lstStyle/>
          <a:p>
            <a:endParaRPr lang="de-DE" alt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solidFill>
                  <a:schemeClr val="tx2"/>
                </a:solidFill>
              </a:rPr>
              <a:t>https://ddve-01/</a:t>
            </a:r>
            <a:r>
              <a:rPr lang="de-DE" dirty="0" err="1">
                <a:solidFill>
                  <a:schemeClr val="tx2"/>
                </a:solidFill>
              </a:rPr>
              <a:t>api</a:t>
            </a:r>
            <a:r>
              <a:rPr lang="de-DE" dirty="0">
                <a:solidFill>
                  <a:schemeClr val="tx2"/>
                </a:solidFill>
              </a:rPr>
              <a:t>/</a:t>
            </a:r>
            <a:r>
              <a:rPr lang="de-DE" dirty="0" err="1">
                <a:solidFill>
                  <a:schemeClr val="tx2"/>
                </a:solidFill>
              </a:rPr>
              <a:t>doc</a:t>
            </a:r>
            <a:r>
              <a:rPr lang="de-DE" dirty="0">
                <a:solidFill>
                  <a:schemeClr val="tx2"/>
                </a:solidFill>
              </a:rPr>
              <a:t>/</a:t>
            </a:r>
            <a:r>
              <a:rPr lang="de-DE" dirty="0" err="1">
                <a:solidFill>
                  <a:schemeClr val="tx2"/>
                </a:solidFill>
              </a:rPr>
              <a:t>web_api.json</a:t>
            </a:r>
            <a:endParaRPr lang="de-DE" dirty="0">
              <a:solidFill>
                <a:schemeClr val="tx2"/>
              </a:solidFill>
            </a:endParaRPr>
          </a:p>
          <a:p>
            <a:endParaRPr lang="en-DE" dirty="0"/>
          </a:p>
        </p:txBody>
      </p:sp>
      <p:sp>
        <p:nvSpPr>
          <p:cNvPr id="4" name="Slide Number Placeholder 3"/>
          <p:cNvSpPr>
            <a:spLocks noGrp="1"/>
          </p:cNvSpPr>
          <p:nvPr>
            <p:ph type="sldNum" sz="quarter" idx="5"/>
          </p:nvPr>
        </p:nvSpPr>
        <p:spPr/>
        <p:txBody>
          <a:bodyPr/>
          <a:lstStyle/>
          <a:p>
            <a:pPr>
              <a:defRPr/>
            </a:pPr>
            <a:fld id="{FA04BB6B-BEDE-48E4-970F-8DFC0D4B5AE7}" type="slidenum">
              <a:rPr lang="en-US" smtClean="0"/>
              <a:pPr>
                <a:defRPr/>
              </a:pPr>
              <a:t>19</a:t>
            </a:fld>
            <a:endParaRPr lang="en-US"/>
          </a:p>
        </p:txBody>
      </p:sp>
    </p:spTree>
    <p:extLst>
      <p:ext uri="{BB962C8B-B14F-4D97-AF65-F5344CB8AC3E}">
        <p14:creationId xmlns:p14="http://schemas.microsoft.com/office/powerpoint/2010/main" val="328549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Swagger</a:t>
            </a:r>
            <a:r>
              <a:rPr lang="de-DE" dirty="0"/>
              <a:t> </a:t>
            </a:r>
            <a:r>
              <a:rPr lang="de-DE" dirty="0" err="1"/>
              <a:t>allows</a:t>
            </a:r>
            <a:r>
              <a:rPr lang="de-DE" dirty="0"/>
              <a:t> </a:t>
            </a:r>
            <a:r>
              <a:rPr lang="de-DE" dirty="0" err="1"/>
              <a:t>you</a:t>
            </a:r>
            <a:r>
              <a:rPr lang="de-DE" dirty="0"/>
              <a:t> </a:t>
            </a:r>
            <a:r>
              <a:rPr lang="de-DE" dirty="0" err="1"/>
              <a:t>to</a:t>
            </a:r>
            <a:r>
              <a:rPr lang="de-DE" dirty="0"/>
              <a:t> </a:t>
            </a:r>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so </a:t>
            </a:r>
            <a:r>
              <a:rPr lang="de-DE" dirty="0" err="1"/>
              <a:t>that</a:t>
            </a:r>
            <a:r>
              <a:rPr lang="de-DE" dirty="0"/>
              <a:t> </a:t>
            </a:r>
            <a:r>
              <a:rPr lang="de-DE" dirty="0" err="1"/>
              <a:t>machines</a:t>
            </a:r>
            <a:r>
              <a:rPr lang="de-DE" dirty="0"/>
              <a:t> </a:t>
            </a:r>
            <a:r>
              <a:rPr lang="de-DE" dirty="0" err="1"/>
              <a:t>can</a:t>
            </a:r>
            <a:r>
              <a:rPr lang="de-DE" dirty="0"/>
              <a:t> </a:t>
            </a:r>
            <a:r>
              <a:rPr lang="de-DE" dirty="0" err="1"/>
              <a:t>read</a:t>
            </a:r>
            <a:r>
              <a:rPr lang="de-DE" dirty="0"/>
              <a:t> </a:t>
            </a:r>
            <a:r>
              <a:rPr lang="de-DE" dirty="0" err="1"/>
              <a:t>them</a:t>
            </a:r>
            <a:r>
              <a:rPr lang="de-DE" dirty="0"/>
              <a:t>.</a:t>
            </a:r>
          </a:p>
          <a:p>
            <a:r>
              <a:rPr lang="de-DE" dirty="0"/>
              <a:t>The </a:t>
            </a:r>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r>
              <a:rPr lang="de-DE" dirty="0" err="1"/>
              <a:t>is</a:t>
            </a:r>
            <a:r>
              <a:rPr lang="de-DE" dirty="0"/>
              <a:t> </a:t>
            </a:r>
            <a:r>
              <a:rPr lang="de-DE" dirty="0" err="1"/>
              <a:t>the</a:t>
            </a:r>
            <a:r>
              <a:rPr lang="de-DE" dirty="0"/>
              <a:t> </a:t>
            </a:r>
            <a:r>
              <a:rPr lang="de-DE" dirty="0" err="1"/>
              <a:t>root</a:t>
            </a:r>
            <a:r>
              <a:rPr lang="de-DE" dirty="0"/>
              <a:t> </a:t>
            </a:r>
            <a:r>
              <a:rPr lang="de-DE" dirty="0" err="1"/>
              <a:t>of</a:t>
            </a:r>
            <a:r>
              <a:rPr lang="de-DE" dirty="0"/>
              <a:t> all </a:t>
            </a:r>
            <a:r>
              <a:rPr lang="de-DE" dirty="0" err="1"/>
              <a:t>awesomeness</a:t>
            </a:r>
            <a:r>
              <a:rPr lang="de-DE" dirty="0"/>
              <a:t> in </a:t>
            </a:r>
            <a:r>
              <a:rPr lang="de-DE" dirty="0" err="1"/>
              <a:t>Swagger</a:t>
            </a:r>
            <a:r>
              <a:rPr lang="de-DE" dirty="0"/>
              <a:t>. </a:t>
            </a:r>
            <a:r>
              <a:rPr lang="de-DE" dirty="0" err="1"/>
              <a:t>Why</a:t>
            </a:r>
            <a:r>
              <a:rPr lang="de-DE" dirty="0"/>
              <a:t> </a:t>
            </a:r>
            <a:r>
              <a:rPr lang="de-DE" dirty="0" err="1"/>
              <a:t>is</a:t>
            </a:r>
            <a:r>
              <a:rPr lang="de-DE" dirty="0"/>
              <a:t> </a:t>
            </a:r>
            <a:r>
              <a:rPr lang="de-DE" dirty="0" err="1"/>
              <a:t>it</a:t>
            </a:r>
            <a:r>
              <a:rPr lang="de-DE" dirty="0"/>
              <a:t> so </a:t>
            </a:r>
            <a:r>
              <a:rPr lang="de-DE" dirty="0" err="1"/>
              <a:t>great</a:t>
            </a:r>
            <a:r>
              <a:rPr lang="de-DE" dirty="0"/>
              <a:t>? </a:t>
            </a:r>
            <a:r>
              <a:rPr lang="de-DE" dirty="0" err="1"/>
              <a:t>Well</a:t>
            </a:r>
            <a:r>
              <a:rPr lang="de-DE" dirty="0"/>
              <a:t>, </a:t>
            </a:r>
            <a:r>
              <a:rPr lang="de-DE" dirty="0" err="1"/>
              <a:t>by</a:t>
            </a:r>
            <a:r>
              <a:rPr lang="de-DE" dirty="0"/>
              <a:t> </a:t>
            </a:r>
            <a:r>
              <a:rPr lang="de-DE" dirty="0" err="1"/>
              <a:t>reading</a:t>
            </a:r>
            <a:r>
              <a:rPr lang="de-DE" dirty="0"/>
              <a:t> </a:t>
            </a:r>
            <a:r>
              <a:rPr lang="de-DE" dirty="0" err="1"/>
              <a:t>your</a:t>
            </a:r>
            <a:r>
              <a:rPr lang="de-DE" dirty="0"/>
              <a:t> </a:t>
            </a:r>
            <a:r>
              <a:rPr lang="de-DE" dirty="0" err="1"/>
              <a:t>API’s</a:t>
            </a:r>
            <a:r>
              <a:rPr lang="de-DE" dirty="0"/>
              <a:t> </a:t>
            </a:r>
            <a:r>
              <a:rPr lang="de-DE" dirty="0" err="1"/>
              <a:t>structure</a:t>
            </a:r>
            <a:r>
              <a:rPr lang="de-DE" dirty="0"/>
              <a:t>, </a:t>
            </a:r>
            <a:r>
              <a:rPr lang="de-DE" dirty="0" err="1"/>
              <a:t>we</a:t>
            </a:r>
            <a:r>
              <a:rPr lang="de-DE" dirty="0"/>
              <a:t> </a:t>
            </a:r>
            <a:r>
              <a:rPr lang="de-DE" dirty="0" err="1"/>
              <a:t>can</a:t>
            </a:r>
            <a:r>
              <a:rPr lang="de-DE" dirty="0"/>
              <a:t> </a:t>
            </a:r>
            <a:r>
              <a:rPr lang="de-DE" dirty="0" err="1"/>
              <a:t>automatically</a:t>
            </a:r>
            <a:r>
              <a:rPr lang="de-DE" dirty="0"/>
              <a:t> </a:t>
            </a:r>
            <a:r>
              <a:rPr lang="de-DE" dirty="0" err="1"/>
              <a:t>build</a:t>
            </a:r>
            <a:r>
              <a:rPr lang="de-DE" dirty="0"/>
              <a:t> </a:t>
            </a:r>
            <a:r>
              <a:rPr lang="de-DE" dirty="0" err="1"/>
              <a:t>beautiful</a:t>
            </a:r>
            <a:r>
              <a:rPr lang="de-DE" dirty="0"/>
              <a:t> </a:t>
            </a:r>
            <a:r>
              <a:rPr lang="de-DE" dirty="0" err="1"/>
              <a:t>and</a:t>
            </a:r>
            <a:r>
              <a:rPr lang="de-DE" dirty="0"/>
              <a:t> </a:t>
            </a:r>
            <a:r>
              <a:rPr lang="de-DE" dirty="0" err="1"/>
              <a:t>interactive</a:t>
            </a:r>
            <a:r>
              <a:rPr lang="de-DE" dirty="0"/>
              <a:t> API </a:t>
            </a:r>
            <a:r>
              <a:rPr lang="de-DE" dirty="0" err="1"/>
              <a:t>documentation</a:t>
            </a:r>
            <a:r>
              <a:rPr lang="de-DE" dirty="0"/>
              <a:t>. </a:t>
            </a:r>
            <a:r>
              <a:rPr lang="de-DE" dirty="0" err="1"/>
              <a:t>We</a:t>
            </a:r>
            <a:r>
              <a:rPr lang="de-DE" dirty="0"/>
              <a:t> </a:t>
            </a:r>
            <a:r>
              <a:rPr lang="de-DE" dirty="0" err="1"/>
              <a:t>can</a:t>
            </a:r>
            <a:r>
              <a:rPr lang="de-DE" dirty="0"/>
              <a:t> also </a:t>
            </a:r>
            <a:r>
              <a:rPr lang="de-DE" dirty="0" err="1"/>
              <a:t>automatically</a:t>
            </a:r>
            <a:r>
              <a:rPr lang="de-DE" dirty="0"/>
              <a:t> </a:t>
            </a:r>
            <a:r>
              <a:rPr lang="de-DE" dirty="0" err="1"/>
              <a:t>generate</a:t>
            </a:r>
            <a:r>
              <a:rPr lang="de-DE" dirty="0"/>
              <a:t> </a:t>
            </a:r>
            <a:r>
              <a:rPr lang="de-DE" dirty="0" err="1"/>
              <a:t>client</a:t>
            </a:r>
            <a:r>
              <a:rPr lang="de-DE" dirty="0"/>
              <a:t> </a:t>
            </a:r>
            <a:r>
              <a:rPr lang="de-DE" dirty="0" err="1"/>
              <a:t>libraries</a:t>
            </a:r>
            <a:r>
              <a:rPr lang="de-DE" dirty="0"/>
              <a:t> </a:t>
            </a:r>
            <a:r>
              <a:rPr lang="de-DE" dirty="0" err="1"/>
              <a:t>for</a:t>
            </a:r>
            <a:r>
              <a:rPr lang="de-DE" dirty="0"/>
              <a:t> </a:t>
            </a:r>
            <a:r>
              <a:rPr lang="de-DE" dirty="0" err="1"/>
              <a:t>your</a:t>
            </a:r>
            <a:r>
              <a:rPr lang="de-DE" dirty="0"/>
              <a:t> API in </a:t>
            </a:r>
            <a:r>
              <a:rPr lang="de-DE" dirty="0" err="1"/>
              <a:t>many</a:t>
            </a:r>
            <a:r>
              <a:rPr lang="de-DE" dirty="0"/>
              <a:t> </a:t>
            </a:r>
            <a:r>
              <a:rPr lang="de-DE" dirty="0" err="1"/>
              <a:t>languages</a:t>
            </a:r>
            <a:r>
              <a:rPr lang="de-DE" dirty="0"/>
              <a:t> </a:t>
            </a:r>
            <a:r>
              <a:rPr lang="de-DE" dirty="0" err="1"/>
              <a:t>and</a:t>
            </a:r>
            <a:r>
              <a:rPr lang="de-DE" dirty="0"/>
              <a:t> </a:t>
            </a:r>
            <a:r>
              <a:rPr lang="de-DE" dirty="0" err="1"/>
              <a:t>explore</a:t>
            </a:r>
            <a:r>
              <a:rPr lang="de-DE" dirty="0"/>
              <a:t> </a:t>
            </a:r>
            <a:r>
              <a:rPr lang="de-DE" dirty="0" err="1"/>
              <a:t>other</a:t>
            </a:r>
            <a:r>
              <a:rPr lang="de-DE" dirty="0"/>
              <a:t> </a:t>
            </a:r>
            <a:r>
              <a:rPr lang="de-DE" dirty="0" err="1"/>
              <a:t>possibilities</a:t>
            </a:r>
            <a:r>
              <a:rPr lang="de-DE" dirty="0"/>
              <a:t> like </a:t>
            </a:r>
            <a:r>
              <a:rPr lang="de-DE" dirty="0" err="1"/>
              <a:t>automated</a:t>
            </a:r>
            <a:r>
              <a:rPr lang="de-DE" dirty="0"/>
              <a:t> </a:t>
            </a:r>
            <a:r>
              <a:rPr lang="de-DE" dirty="0" err="1"/>
              <a:t>testing</a:t>
            </a:r>
            <a:r>
              <a:rPr lang="de-DE" dirty="0"/>
              <a:t>.</a:t>
            </a:r>
          </a:p>
          <a:p>
            <a:r>
              <a:rPr lang="de-DE" dirty="0" err="1"/>
              <a:t>Swagger</a:t>
            </a:r>
            <a:r>
              <a:rPr lang="de-DE" dirty="0"/>
              <a:t> </a:t>
            </a:r>
            <a:r>
              <a:rPr lang="de-DE" dirty="0" err="1"/>
              <a:t>does</a:t>
            </a:r>
            <a:r>
              <a:rPr lang="de-DE" dirty="0"/>
              <a:t> </a:t>
            </a:r>
            <a:r>
              <a:rPr lang="de-DE" dirty="0" err="1"/>
              <a:t>this</a:t>
            </a:r>
            <a:r>
              <a:rPr lang="de-DE" dirty="0"/>
              <a:t> </a:t>
            </a:r>
            <a:r>
              <a:rPr lang="de-DE" dirty="0" err="1"/>
              <a:t>by</a:t>
            </a:r>
            <a:r>
              <a:rPr lang="de-DE" dirty="0"/>
              <a:t> </a:t>
            </a:r>
            <a:r>
              <a:rPr lang="de-DE" dirty="0" err="1"/>
              <a:t>asking</a:t>
            </a:r>
            <a:r>
              <a:rPr lang="de-DE" dirty="0"/>
              <a:t> </a:t>
            </a:r>
            <a:r>
              <a:rPr lang="de-DE" dirty="0" err="1"/>
              <a:t>your</a:t>
            </a:r>
            <a:r>
              <a:rPr lang="de-DE" dirty="0"/>
              <a:t> API </a:t>
            </a:r>
            <a:r>
              <a:rPr lang="de-DE" dirty="0" err="1"/>
              <a:t>to</a:t>
            </a:r>
            <a:r>
              <a:rPr lang="de-DE" dirty="0"/>
              <a:t> </a:t>
            </a:r>
            <a:r>
              <a:rPr lang="de-DE" dirty="0" err="1"/>
              <a:t>return</a:t>
            </a:r>
            <a:r>
              <a:rPr lang="de-DE" dirty="0"/>
              <a:t> a YAML </a:t>
            </a:r>
            <a:r>
              <a:rPr lang="de-DE" dirty="0" err="1"/>
              <a:t>or</a:t>
            </a:r>
            <a:r>
              <a:rPr lang="de-DE" dirty="0"/>
              <a:t> JSON </a:t>
            </a:r>
            <a:r>
              <a:rPr lang="de-DE" dirty="0" err="1"/>
              <a:t>that</a:t>
            </a:r>
            <a:r>
              <a:rPr lang="de-DE" dirty="0"/>
              <a:t> </a:t>
            </a:r>
            <a:r>
              <a:rPr lang="de-DE" dirty="0" err="1"/>
              <a:t>contains</a:t>
            </a:r>
            <a:r>
              <a:rPr lang="de-DE" dirty="0"/>
              <a:t> a </a:t>
            </a:r>
            <a:r>
              <a:rPr lang="de-DE" dirty="0" err="1"/>
              <a:t>detailed</a:t>
            </a:r>
            <a:r>
              <a:rPr lang="de-DE" dirty="0"/>
              <a:t> </a:t>
            </a:r>
            <a:r>
              <a:rPr lang="de-DE" dirty="0" err="1"/>
              <a:t>description</a:t>
            </a:r>
            <a:r>
              <a:rPr lang="de-DE" dirty="0"/>
              <a:t> </a:t>
            </a:r>
            <a:r>
              <a:rPr lang="de-DE" dirty="0" err="1"/>
              <a:t>of</a:t>
            </a:r>
            <a:r>
              <a:rPr lang="de-DE" dirty="0"/>
              <a:t> </a:t>
            </a:r>
            <a:r>
              <a:rPr lang="de-DE" dirty="0" err="1"/>
              <a:t>your</a:t>
            </a:r>
            <a:r>
              <a:rPr lang="de-DE" dirty="0"/>
              <a:t> </a:t>
            </a:r>
            <a:r>
              <a:rPr lang="de-DE" dirty="0" err="1"/>
              <a:t>entire</a:t>
            </a:r>
            <a:r>
              <a:rPr lang="de-DE" dirty="0"/>
              <a:t> API. This </a:t>
            </a:r>
            <a:r>
              <a:rPr lang="de-DE" dirty="0" err="1"/>
              <a:t>file</a:t>
            </a:r>
            <a:r>
              <a:rPr lang="de-DE" dirty="0"/>
              <a:t> </a:t>
            </a:r>
            <a:r>
              <a:rPr lang="de-DE" dirty="0" err="1"/>
              <a:t>is</a:t>
            </a:r>
            <a:r>
              <a:rPr lang="de-DE" dirty="0"/>
              <a:t> </a:t>
            </a:r>
            <a:r>
              <a:rPr lang="de-DE" dirty="0" err="1"/>
              <a:t>essentially</a:t>
            </a:r>
            <a:r>
              <a:rPr lang="de-DE" dirty="0"/>
              <a:t> a </a:t>
            </a:r>
            <a:r>
              <a:rPr lang="de-DE" dirty="0" err="1"/>
              <a:t>resource</a:t>
            </a:r>
            <a:r>
              <a:rPr lang="de-DE" dirty="0"/>
              <a:t> </a:t>
            </a:r>
            <a:r>
              <a:rPr lang="de-DE" dirty="0" err="1"/>
              <a:t>listing</a:t>
            </a:r>
            <a:r>
              <a:rPr lang="de-DE" dirty="0"/>
              <a:t> </a:t>
            </a:r>
            <a:r>
              <a:rPr lang="de-DE" dirty="0" err="1"/>
              <a:t>of</a:t>
            </a:r>
            <a:r>
              <a:rPr lang="de-DE" dirty="0"/>
              <a:t> </a:t>
            </a:r>
            <a:r>
              <a:rPr lang="de-DE" dirty="0" err="1"/>
              <a:t>your</a:t>
            </a:r>
            <a:r>
              <a:rPr lang="de-DE" dirty="0"/>
              <a:t> API </a:t>
            </a:r>
            <a:r>
              <a:rPr lang="de-DE" dirty="0" err="1"/>
              <a:t>which</a:t>
            </a:r>
            <a:r>
              <a:rPr lang="de-DE" dirty="0"/>
              <a:t> </a:t>
            </a:r>
            <a:r>
              <a:rPr lang="de-DE" dirty="0" err="1"/>
              <a:t>adheres</a:t>
            </a:r>
            <a:r>
              <a:rPr lang="de-DE" dirty="0"/>
              <a:t> </a:t>
            </a:r>
            <a:r>
              <a:rPr lang="de-DE" dirty="0" err="1"/>
              <a:t>to</a:t>
            </a:r>
            <a:r>
              <a:rPr lang="de-DE" dirty="0"/>
              <a:t> </a:t>
            </a:r>
            <a:r>
              <a:rPr lang="de-DE" dirty="0">
                <a:hlinkClick r:id="rId3"/>
              </a:rPr>
              <a:t>OpenAPI Specification</a:t>
            </a:r>
            <a:r>
              <a:rPr lang="de-DE" dirty="0"/>
              <a:t>. The </a:t>
            </a:r>
            <a:r>
              <a:rPr lang="de-DE" dirty="0" err="1"/>
              <a:t>specification</a:t>
            </a:r>
            <a:r>
              <a:rPr lang="de-DE" dirty="0"/>
              <a:t> </a:t>
            </a:r>
            <a:r>
              <a:rPr lang="de-DE" dirty="0" err="1"/>
              <a:t>asks</a:t>
            </a:r>
            <a:r>
              <a:rPr lang="de-DE" dirty="0"/>
              <a:t> </a:t>
            </a:r>
            <a:r>
              <a:rPr lang="de-DE" dirty="0" err="1"/>
              <a:t>you</a:t>
            </a:r>
            <a:r>
              <a:rPr lang="de-DE" dirty="0"/>
              <a:t> </a:t>
            </a:r>
            <a:r>
              <a:rPr lang="de-DE" dirty="0" err="1"/>
              <a:t>to</a:t>
            </a:r>
            <a:r>
              <a:rPr lang="de-DE" dirty="0"/>
              <a:t> </a:t>
            </a:r>
            <a:r>
              <a:rPr lang="de-DE" dirty="0" err="1"/>
              <a:t>include</a:t>
            </a:r>
            <a:r>
              <a:rPr lang="de-DE" dirty="0"/>
              <a:t> </a:t>
            </a:r>
            <a:r>
              <a:rPr lang="de-DE" dirty="0" err="1"/>
              <a:t>information</a:t>
            </a:r>
            <a:r>
              <a:rPr lang="de-DE" dirty="0"/>
              <a:t> like:</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r>
              <a:rPr lang="de-DE" dirty="0" err="1"/>
              <a:t>You</a:t>
            </a:r>
            <a:r>
              <a:rPr lang="de-DE" dirty="0"/>
              <a:t> </a:t>
            </a:r>
            <a:r>
              <a:rPr lang="de-DE" dirty="0" err="1"/>
              <a:t>can</a:t>
            </a:r>
            <a:r>
              <a:rPr lang="de-DE" dirty="0"/>
              <a:t> </a:t>
            </a:r>
            <a:r>
              <a:rPr lang="de-DE" dirty="0" err="1"/>
              <a:t>write</a:t>
            </a:r>
            <a:r>
              <a:rPr lang="de-DE" dirty="0"/>
              <a:t> a </a:t>
            </a:r>
            <a:r>
              <a:rPr lang="de-DE" dirty="0" err="1"/>
              <a:t>Swagger</a:t>
            </a:r>
            <a:r>
              <a:rPr lang="de-DE" dirty="0"/>
              <a:t> </a:t>
            </a:r>
            <a:r>
              <a:rPr lang="de-DE" dirty="0" err="1"/>
              <a:t>spec</a:t>
            </a:r>
            <a:r>
              <a:rPr lang="de-DE" dirty="0"/>
              <a:t> </a:t>
            </a:r>
            <a:r>
              <a:rPr lang="de-DE" dirty="0" err="1"/>
              <a:t>for</a:t>
            </a:r>
            <a:r>
              <a:rPr lang="de-DE" dirty="0"/>
              <a:t> </a:t>
            </a:r>
            <a:r>
              <a:rPr lang="de-DE" dirty="0" err="1"/>
              <a:t>your</a:t>
            </a:r>
            <a:r>
              <a:rPr lang="de-DE" dirty="0"/>
              <a:t> API </a:t>
            </a:r>
            <a:r>
              <a:rPr lang="de-DE" dirty="0" err="1"/>
              <a:t>manually</a:t>
            </a:r>
            <a:r>
              <a:rPr lang="de-DE" dirty="0"/>
              <a:t>, </a:t>
            </a:r>
            <a:r>
              <a:rPr lang="de-DE" dirty="0" err="1"/>
              <a:t>or</a:t>
            </a:r>
            <a:r>
              <a:rPr lang="de-DE" dirty="0"/>
              <a:t> </a:t>
            </a:r>
            <a:r>
              <a:rPr lang="de-DE" dirty="0" err="1"/>
              <a:t>have</a:t>
            </a:r>
            <a:r>
              <a:rPr lang="de-DE" dirty="0"/>
              <a:t> </a:t>
            </a:r>
            <a:r>
              <a:rPr lang="de-DE" dirty="0" err="1"/>
              <a:t>it</a:t>
            </a:r>
            <a:r>
              <a:rPr lang="de-DE" dirty="0"/>
              <a:t> </a:t>
            </a:r>
            <a:r>
              <a:rPr lang="de-DE" dirty="0" err="1"/>
              <a:t>generated</a:t>
            </a:r>
            <a:r>
              <a:rPr lang="de-DE" dirty="0"/>
              <a:t> </a:t>
            </a:r>
            <a:r>
              <a:rPr lang="de-DE" dirty="0" err="1"/>
              <a:t>automatically</a:t>
            </a:r>
            <a:r>
              <a:rPr lang="de-DE" dirty="0"/>
              <a:t> </a:t>
            </a:r>
            <a:r>
              <a:rPr lang="de-DE" dirty="0" err="1"/>
              <a:t>from</a:t>
            </a:r>
            <a:r>
              <a:rPr lang="de-DE" dirty="0"/>
              <a:t> </a:t>
            </a:r>
            <a:r>
              <a:rPr lang="de-DE" dirty="0" err="1"/>
              <a:t>annotations</a:t>
            </a:r>
            <a:r>
              <a:rPr lang="de-DE" dirty="0"/>
              <a:t> in </a:t>
            </a:r>
            <a:r>
              <a:rPr lang="de-DE" dirty="0" err="1"/>
              <a:t>your</a:t>
            </a:r>
            <a:r>
              <a:rPr lang="de-DE" dirty="0"/>
              <a:t> </a:t>
            </a:r>
            <a:r>
              <a:rPr lang="de-DE" dirty="0" err="1"/>
              <a:t>source</a:t>
            </a:r>
            <a:r>
              <a:rPr lang="de-DE" dirty="0"/>
              <a:t> </a:t>
            </a:r>
            <a:r>
              <a:rPr lang="de-DE" dirty="0" err="1"/>
              <a:t>code</a:t>
            </a:r>
            <a:r>
              <a:rPr lang="de-DE" dirty="0"/>
              <a:t>. Check </a:t>
            </a:r>
            <a:r>
              <a:rPr lang="de-DE" dirty="0">
                <a:hlinkClick r:id="rId4"/>
              </a:rPr>
              <a:t>swagger.io/open-source-integrations</a:t>
            </a:r>
            <a:r>
              <a:rPr lang="de-DE" dirty="0"/>
              <a:t> </a:t>
            </a:r>
            <a:r>
              <a:rPr lang="de-DE" dirty="0" err="1"/>
              <a:t>for</a:t>
            </a:r>
            <a:r>
              <a:rPr lang="de-DE" dirty="0"/>
              <a:t> a </a:t>
            </a:r>
            <a:r>
              <a:rPr lang="de-DE" dirty="0" err="1"/>
              <a:t>list</a:t>
            </a:r>
            <a:r>
              <a:rPr lang="de-DE" dirty="0"/>
              <a:t> </a:t>
            </a:r>
            <a:r>
              <a:rPr lang="de-DE" dirty="0" err="1"/>
              <a:t>of</a:t>
            </a:r>
            <a:r>
              <a:rPr lang="de-DE" dirty="0"/>
              <a:t> </a:t>
            </a:r>
            <a:r>
              <a:rPr lang="de-DE" dirty="0" err="1"/>
              <a:t>tools</a:t>
            </a:r>
            <a:r>
              <a:rPr lang="de-DE" dirty="0"/>
              <a:t> </a:t>
            </a:r>
            <a:r>
              <a:rPr lang="de-DE" dirty="0" err="1"/>
              <a:t>that</a:t>
            </a:r>
            <a:r>
              <a:rPr lang="de-DE" dirty="0"/>
              <a:t> </a:t>
            </a:r>
            <a:r>
              <a:rPr lang="de-DE" dirty="0" err="1"/>
              <a:t>let</a:t>
            </a:r>
            <a:r>
              <a:rPr lang="de-DE" dirty="0"/>
              <a:t> </a:t>
            </a:r>
            <a:r>
              <a:rPr lang="de-DE" dirty="0" err="1"/>
              <a:t>you</a:t>
            </a:r>
            <a:r>
              <a:rPr lang="de-DE" dirty="0"/>
              <a:t> </a:t>
            </a:r>
            <a:r>
              <a:rPr lang="de-DE" dirty="0" err="1"/>
              <a:t>generate</a:t>
            </a:r>
            <a:r>
              <a:rPr lang="de-DE" dirty="0"/>
              <a:t> </a:t>
            </a:r>
            <a:r>
              <a:rPr lang="de-DE" dirty="0" err="1"/>
              <a:t>Swagger</a:t>
            </a:r>
            <a:r>
              <a:rPr lang="de-DE" dirty="0"/>
              <a:t> </a:t>
            </a:r>
            <a:r>
              <a:rPr lang="de-DE" dirty="0" err="1"/>
              <a:t>from</a:t>
            </a:r>
            <a:r>
              <a:rPr lang="de-DE" dirty="0"/>
              <a:t> </a:t>
            </a:r>
            <a:r>
              <a:rPr lang="de-DE" dirty="0" err="1"/>
              <a:t>code</a:t>
            </a:r>
            <a:r>
              <a:rPr lang="de-DE" dirty="0"/>
              <a:t>.</a:t>
            </a:r>
          </a:p>
          <a:p>
            <a:endParaRPr lang="en-US" dirty="0"/>
          </a:p>
        </p:txBody>
      </p:sp>
      <p:sp>
        <p:nvSpPr>
          <p:cNvPr id="4" name="Foliennummernplatzhalter 3"/>
          <p:cNvSpPr>
            <a:spLocks noGrp="1"/>
          </p:cNvSpPr>
          <p:nvPr>
            <p:ph type="sldNum" sz="quarter" idx="5"/>
          </p:nvPr>
        </p:nvSpPr>
        <p:spPr/>
        <p:txBody>
          <a:bodyPr/>
          <a:lstStyle/>
          <a:p>
            <a:pPr>
              <a:defRPr/>
            </a:pPr>
            <a:fld id="{FA04BB6B-BEDE-48E4-970F-8DFC0D4B5AE7}" type="slidenum">
              <a:rPr lang="en-US" smtClean="0"/>
              <a:pPr>
                <a:defRPr/>
              </a:pPr>
              <a:t>20</a:t>
            </a:fld>
            <a:endParaRPr lang="en-US"/>
          </a:p>
        </p:txBody>
      </p:sp>
    </p:spTree>
    <p:extLst>
      <p:ext uri="{BB962C8B-B14F-4D97-AF65-F5344CB8AC3E}">
        <p14:creationId xmlns:p14="http://schemas.microsoft.com/office/powerpoint/2010/main" val="126672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4" name="Picture 3" descr="A black and white logo&#10;&#10;Description automatically generated with low confidence">
            <a:extLst>
              <a:ext uri="{FF2B5EF4-FFF2-40B4-BE49-F238E27FC236}">
                <a16:creationId xmlns:a16="http://schemas.microsoft.com/office/drawing/2014/main" id="{37B775E0-1955-674D-9825-F17FB68A5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3987587708"/>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wo Column Content">
    <p:spTree>
      <p:nvGrpSpPr>
        <p:cNvPr id="1" name=""/>
        <p:cNvGrpSpPr/>
        <p:nvPr/>
      </p:nvGrpSpPr>
      <p:grpSpPr>
        <a:xfrm>
          <a:off x="0" y="0"/>
          <a:ext cx="0" cy="0"/>
          <a:chOff x="0" y="0"/>
          <a:chExt cx="0" cy="0"/>
        </a:xfrm>
      </p:grpSpPr>
      <p:sp>
        <p:nvSpPr>
          <p:cNvPr id="6" name="Content Placeholder 2"/>
          <p:cNvSpPr>
            <a:spLocks noGrp="1"/>
          </p:cNvSpPr>
          <p:nvPr>
            <p:ph sz="half" idx="13"/>
          </p:nvPr>
        </p:nvSpPr>
        <p:spPr>
          <a:xfrm>
            <a:off x="2743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2"/>
          <p:cNvSpPr>
            <a:spLocks noGrp="1"/>
          </p:cNvSpPr>
          <p:nvPr>
            <p:ph sz="half" idx="14"/>
          </p:nvPr>
        </p:nvSpPr>
        <p:spPr>
          <a:xfrm>
            <a:off x="43891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Title, Two Column Content">
    <p:spTree>
      <p:nvGrpSpPr>
        <p:cNvPr id="1" name=""/>
        <p:cNvGrpSpPr/>
        <p:nvPr/>
      </p:nvGrpSpPr>
      <p:grpSpPr>
        <a:xfrm>
          <a:off x="0" y="0"/>
          <a:ext cx="0" cy="0"/>
          <a:chOff x="0" y="0"/>
          <a:chExt cx="0" cy="0"/>
        </a:xfrm>
      </p:grpSpPr>
      <p:sp>
        <p:nvSpPr>
          <p:cNvPr id="8" name="Content Placeholder 2"/>
          <p:cNvSpPr>
            <a:spLocks noGrp="1"/>
          </p:cNvSpPr>
          <p:nvPr>
            <p:ph sz="half" idx="13"/>
          </p:nvPr>
        </p:nvSpPr>
        <p:spPr>
          <a:xfrm>
            <a:off x="2743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43891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11"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0303DC10-4D2E-9542-9E36-CA6D06C8AE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39998301"/>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8"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9807F785-2DB8-1542-AA46-C76781F48F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4103083454"/>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DA2BFA15-AA41-3443-90A2-2DBAB82BFF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92179296"/>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 Black">
    <p:bg>
      <p:bgPr>
        <a:solidFill>
          <a:schemeClr val="bg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4" name="Picture 3" descr="A black and white logo&#10;&#10;Description automatically generated with low confidence">
            <a:extLst>
              <a:ext uri="{FF2B5EF4-FFF2-40B4-BE49-F238E27FC236}">
                <a16:creationId xmlns:a16="http://schemas.microsoft.com/office/drawing/2014/main" id="{D9244B54-BBCE-644E-AE8A-96F78EAFAC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194893694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Carbon">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4" name="Picture 3" descr="A black and white logo&#10;&#10;Description automatically generated with low confidence">
            <a:extLst>
              <a:ext uri="{FF2B5EF4-FFF2-40B4-BE49-F238E27FC236}">
                <a16:creationId xmlns:a16="http://schemas.microsoft.com/office/drawing/2014/main" id="{17CB0C91-87E8-B54D-9463-BE003A6B7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532675578"/>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p:bg>
      <p:bgRef idx="1001">
        <a:schemeClr val="bg2"/>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5" name="Picture 4" descr="A black and white logo&#10;&#10;Description automatically generated with low confidence">
            <a:extLst>
              <a:ext uri="{FF2B5EF4-FFF2-40B4-BE49-F238E27FC236}">
                <a16:creationId xmlns:a16="http://schemas.microsoft.com/office/drawing/2014/main" id="{B5C7B8B6-16A7-D24A-95F5-75C125B594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983947675"/>
      </p:ext>
    </p:extLst>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4" name="Picture 3" descr="A black and white logo&#10;&#10;Description automatically generated with low confidence">
            <a:extLst>
              <a:ext uri="{FF2B5EF4-FFF2-40B4-BE49-F238E27FC236}">
                <a16:creationId xmlns:a16="http://schemas.microsoft.com/office/drawing/2014/main" id="{BB2F9797-9495-7C46-AFD2-1C0215D98E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6560" y="1188304"/>
            <a:ext cx="5541496" cy="242319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3" name="Picture 2" descr="A black and white logo&#10;&#10;Description automatically generated with low confidence">
            <a:extLst>
              <a:ext uri="{FF2B5EF4-FFF2-40B4-BE49-F238E27FC236}">
                <a16:creationId xmlns:a16="http://schemas.microsoft.com/office/drawing/2014/main" id="{2FBF2748-75CF-B142-ACF3-1626D49020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0902" y="1042307"/>
            <a:ext cx="5260340" cy="2300248"/>
          </a:xfrm>
          <a:prstGeom prst="rect">
            <a:avLst/>
          </a:prstGeom>
        </p:spPr>
      </p:pic>
    </p:spTree>
    <p:extLst>
      <p:ext uri="{BB962C8B-B14F-4D97-AF65-F5344CB8AC3E}">
        <p14:creationId xmlns:p14="http://schemas.microsoft.com/office/powerpoint/2010/main" val="186955216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8" name="Picture 7" descr="A black and white logo&#10;&#10;Description automatically generated with low confidence">
            <a:extLst>
              <a:ext uri="{FF2B5EF4-FFF2-40B4-BE49-F238E27FC236}">
                <a16:creationId xmlns:a16="http://schemas.microsoft.com/office/drawing/2014/main" id="{B8541763-9124-F640-AC8D-EF7BE7F0F9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417532562"/>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254670857"/>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a:t>CLICK TO EDIT MASTER TITLE STYLE</a:t>
            </a:r>
          </a:p>
        </p:txBody>
      </p:sp>
    </p:spTree>
    <p:extLst>
      <p:ext uri="{BB962C8B-B14F-4D97-AF65-F5344CB8AC3E}">
        <p14:creationId xmlns:p14="http://schemas.microsoft.com/office/powerpoint/2010/main" val="39712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ogo slide_Black">
    <p:bg>
      <p:bgPr>
        <a:solidFill>
          <a:schemeClr val="bg2"/>
        </a:solidFill>
        <a:effectLst/>
      </p:bgPr>
    </p:bg>
    <p:spTree>
      <p:nvGrpSpPr>
        <p:cNvPr id="1" name=""/>
        <p:cNvGrpSpPr/>
        <p:nvPr/>
      </p:nvGrpSpPr>
      <p:grpSpPr>
        <a:xfrm>
          <a:off x="0" y="0"/>
          <a:ext cx="0" cy="0"/>
          <a:chOff x="0" y="0"/>
          <a:chExt cx="0" cy="0"/>
        </a:xfrm>
      </p:grpSpPr>
      <p:pic>
        <p:nvPicPr>
          <p:cNvPr id="4" name="Picture 3" descr="A black and white logo&#10;&#10;Description automatically generated with low confidence">
            <a:extLst>
              <a:ext uri="{FF2B5EF4-FFF2-40B4-BE49-F238E27FC236}">
                <a16:creationId xmlns:a16="http://schemas.microsoft.com/office/drawing/2014/main" id="{DEEB6FAB-D83B-A042-982F-B5078FD10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0975" y="1953495"/>
            <a:ext cx="2827723" cy="1236510"/>
          </a:xfrm>
          <a:prstGeom prst="rect">
            <a:avLst/>
          </a:prstGeom>
        </p:spPr>
      </p:pic>
    </p:spTree>
    <p:extLst>
      <p:ext uri="{BB962C8B-B14F-4D97-AF65-F5344CB8AC3E}">
        <p14:creationId xmlns:p14="http://schemas.microsoft.com/office/powerpoint/2010/main" val="3197070506"/>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7A30-33BC-4062-B2DE-E7778F400C73}"/>
              </a:ext>
            </a:extLst>
          </p:cNvPr>
          <p:cNvSpPr>
            <a:spLocks noGrp="1"/>
          </p:cNvSpPr>
          <p:nvPr>
            <p:ph type="title"/>
          </p:nvPr>
        </p:nvSpPr>
        <p:spPr>
          <a:xfrm>
            <a:off x="1150939" y="160735"/>
            <a:ext cx="7793037" cy="1096565"/>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EF6B60F-63D1-45E7-8139-55D47BA738BE}"/>
              </a:ext>
            </a:extLst>
          </p:cNvPr>
          <p:cNvSpPr>
            <a:spLocks noGrp="1"/>
          </p:cNvSpPr>
          <p:nvPr>
            <p:ph type="body" sz="half" idx="1"/>
          </p:nvPr>
        </p:nvSpPr>
        <p:spPr>
          <a:xfrm>
            <a:off x="11826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CD74CEB4-BA08-40A1-8C16-A550CB44BD04}"/>
              </a:ext>
            </a:extLst>
          </p:cNvPr>
          <p:cNvSpPr>
            <a:spLocks noGrp="1"/>
          </p:cNvSpPr>
          <p:nvPr>
            <p:ph sz="half" idx="2"/>
          </p:nvPr>
        </p:nvSpPr>
        <p:spPr>
          <a:xfrm>
            <a:off x="51450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9D9F8178-27BD-4AE6-8E6A-6E4B27448C90}"/>
              </a:ext>
            </a:extLst>
          </p:cNvPr>
          <p:cNvSpPr>
            <a:spLocks noGrp="1"/>
          </p:cNvSpPr>
          <p:nvPr>
            <p:ph type="dt" sz="half" idx="10"/>
          </p:nvPr>
        </p:nvSpPr>
        <p:spPr>
          <a:xfrm>
            <a:off x="1162050" y="4682729"/>
            <a:ext cx="1905000" cy="342900"/>
          </a:xfrm>
        </p:spPr>
        <p:txBody>
          <a:bodyPr/>
          <a:lstStyle>
            <a:lvl1pPr>
              <a:defRPr/>
            </a:lvl1pPr>
          </a:lstStyle>
          <a:p>
            <a:endParaRPr lang="en-US" altLang="de-DE"/>
          </a:p>
        </p:txBody>
      </p:sp>
      <p:sp>
        <p:nvSpPr>
          <p:cNvPr id="6" name="Footer Placeholder 5">
            <a:extLst>
              <a:ext uri="{FF2B5EF4-FFF2-40B4-BE49-F238E27FC236}">
                <a16:creationId xmlns:a16="http://schemas.microsoft.com/office/drawing/2014/main" id="{5ECC32F0-2DF8-4960-BCB0-BAB0DC098A0D}"/>
              </a:ext>
            </a:extLst>
          </p:cNvPr>
          <p:cNvSpPr>
            <a:spLocks noGrp="1"/>
          </p:cNvSpPr>
          <p:nvPr>
            <p:ph type="ftr" sz="quarter" idx="11"/>
          </p:nvPr>
        </p:nvSpPr>
        <p:spPr>
          <a:xfrm>
            <a:off x="3657600" y="4682729"/>
            <a:ext cx="2895600" cy="342900"/>
          </a:xfrm>
        </p:spPr>
        <p:txBody>
          <a:bodyPr/>
          <a:lstStyle>
            <a:lvl1pPr>
              <a:defRPr/>
            </a:lvl1pPr>
          </a:lstStyle>
          <a:p>
            <a:endParaRPr lang="en-US" altLang="de-DE"/>
          </a:p>
        </p:txBody>
      </p:sp>
      <p:sp>
        <p:nvSpPr>
          <p:cNvPr id="7" name="Slide Number Placeholder 6">
            <a:extLst>
              <a:ext uri="{FF2B5EF4-FFF2-40B4-BE49-F238E27FC236}">
                <a16:creationId xmlns:a16="http://schemas.microsoft.com/office/drawing/2014/main" id="{60ADEA60-02C0-4F55-A4D4-8059776D3DE1}"/>
              </a:ext>
            </a:extLst>
          </p:cNvPr>
          <p:cNvSpPr>
            <a:spLocks noGrp="1"/>
          </p:cNvSpPr>
          <p:nvPr>
            <p:ph type="sldNum" sz="quarter" idx="12"/>
          </p:nvPr>
        </p:nvSpPr>
        <p:spPr>
          <a:xfrm>
            <a:off x="7042150" y="4682729"/>
            <a:ext cx="1905000" cy="342900"/>
          </a:xfrm>
        </p:spPr>
        <p:txBody>
          <a:bodyPr/>
          <a:lstStyle>
            <a:lvl1pPr>
              <a:defRPr/>
            </a:lvl1pPr>
          </a:lstStyle>
          <a:p>
            <a:fld id="{020C8B00-ADAB-4DAC-BD91-DD619B05DF5C}" type="slidenum">
              <a:rPr lang="en-US" altLang="de-DE"/>
              <a:pPr/>
              <a:t>‹#›</a:t>
            </a:fld>
            <a:endParaRPr lang="en-US" altLang="de-DE"/>
          </a:p>
        </p:txBody>
      </p:sp>
    </p:spTree>
    <p:extLst>
      <p:ext uri="{BB962C8B-B14F-4D97-AF65-F5344CB8AC3E}">
        <p14:creationId xmlns:p14="http://schemas.microsoft.com/office/powerpoint/2010/main" val="70350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8" name="Picture 7" descr="A black and white logo&#10;&#10;Description automatically generated with low confidence">
            <a:extLst>
              <a:ext uri="{FF2B5EF4-FFF2-40B4-BE49-F238E27FC236}">
                <a16:creationId xmlns:a16="http://schemas.microsoft.com/office/drawing/2014/main" id="{8A196EE0-59A6-884F-B7CE-FC10FD8E7F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128229495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9" name="Picture 8" descr="A black and white logo&#10;&#10;Description automatically generated with low confidence">
            <a:extLst>
              <a:ext uri="{FF2B5EF4-FFF2-40B4-BE49-F238E27FC236}">
                <a16:creationId xmlns:a16="http://schemas.microsoft.com/office/drawing/2014/main" id="{8A9BFAD6-B3E9-2E44-B619-3CD7EFD0E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539566763"/>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3" name="Grafik 2">
            <a:extLst>
              <a:ext uri="{FF2B5EF4-FFF2-40B4-BE49-F238E27FC236}">
                <a16:creationId xmlns:a16="http://schemas.microsoft.com/office/drawing/2014/main" id="{B263F1A5-A2B3-CA40-B861-EAFD6E4D504A}"/>
              </a:ext>
            </a:extLst>
          </p:cNvPr>
          <p:cNvPicPr>
            <a:picLocks noChangeAspect="1"/>
          </p:cNvPicPr>
          <p:nvPr userDrawn="1"/>
        </p:nvPicPr>
        <p:blipFill>
          <a:blip r:embed="rId2"/>
          <a:stretch>
            <a:fillRect/>
          </a:stretch>
        </p:blipFill>
        <p:spPr>
          <a:xfrm>
            <a:off x="6140602" y="-1"/>
            <a:ext cx="3003398" cy="1501699"/>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C511A022-8AFB-8F4E-8DE8-8F6A36B16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7011869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92101"/>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7" name="Picture 6" descr="A black and white logo&#10;&#10;Description automatically generated with low confidence">
            <a:extLst>
              <a:ext uri="{FF2B5EF4-FFF2-40B4-BE49-F238E27FC236}">
                <a16:creationId xmlns:a16="http://schemas.microsoft.com/office/drawing/2014/main" id="{BC9FEF23-9C3D-6A40-8E36-92E52D1860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00F41D-D7F8-094A-9ECA-4FDCCCAA74A9}"/>
              </a:ext>
            </a:extLst>
          </p:cNvPr>
          <p:cNvSpPr/>
          <p:nvPr userDrawn="1"/>
        </p:nvSpPr>
        <p:spPr>
          <a:xfrm>
            <a:off x="-1" y="-20323"/>
            <a:ext cx="3564467" cy="516382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DE" sz="2000" dirty="0" err="1">
              <a:solidFill>
                <a:schemeClr val="tx2"/>
              </a:solidFill>
              <a:latin typeface="+mn-lt"/>
            </a:endParaRPr>
          </a:p>
        </p:txBody>
      </p:sp>
      <p:sp>
        <p:nvSpPr>
          <p:cNvPr id="10" name="Text Placeholder 12"/>
          <p:cNvSpPr>
            <a:spLocks noGrp="1"/>
          </p:cNvSpPr>
          <p:nvPr>
            <p:ph type="subTitle" idx="1" hasCustomPrompt="1"/>
          </p:nvPr>
        </p:nvSpPr>
        <p:spPr>
          <a:xfrm>
            <a:off x="274320" y="1250457"/>
            <a:ext cx="2943013" cy="553998"/>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
        <p:nvSpPr>
          <p:cNvPr id="9" name="Title Placeholder 21"/>
          <p:cNvSpPr>
            <a:spLocks noGrp="1"/>
          </p:cNvSpPr>
          <p:nvPr>
            <p:ph type="ctrTitle" hasCustomPrompt="1"/>
          </p:nvPr>
        </p:nvSpPr>
        <p:spPr>
          <a:xfrm>
            <a:off x="274320" y="290333"/>
            <a:ext cx="3171614" cy="649468"/>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12" name="TextBox 19">
            <a:extLst>
              <a:ext uri="{FF2B5EF4-FFF2-40B4-BE49-F238E27FC236}">
                <a16:creationId xmlns:a16="http://schemas.microsoft.com/office/drawing/2014/main" id="{83DEE5E2-1491-394B-854F-0AED48DD3BFD}"/>
              </a:ext>
            </a:extLst>
          </p:cNvPr>
          <p:cNvSpPr txBox="1"/>
          <p:nvPr userDrawn="1"/>
        </p:nvSpPr>
        <p:spPr>
          <a:xfrm>
            <a:off x="276035" y="5008514"/>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chemeClr val="tx2"/>
                </a:solidFill>
                <a:latin typeface="+mn-lt"/>
                <a:ea typeface="+mn-ea"/>
                <a:cs typeface="+mn-cs"/>
              </a:rPr>
              <a:pPr algn="r" rtl="0" fontAlgn="base">
                <a:lnSpc>
                  <a:spcPct val="90000"/>
                </a:lnSpc>
                <a:spcBef>
                  <a:spcPct val="0"/>
                </a:spcBef>
                <a:spcAft>
                  <a:spcPct val="0"/>
                </a:spcAft>
                <a:buClr>
                  <a:schemeClr val="bg1"/>
                </a:buClr>
              </a:pPr>
              <a:t>‹#›</a:t>
            </a:fld>
            <a:endParaRPr lang="en-US" sz="600" b="0" kern="1200" err="1">
              <a:solidFill>
                <a:schemeClr val="tx2"/>
              </a:solidFill>
              <a:latin typeface="+mn-lt"/>
              <a:ea typeface="+mn-ea"/>
              <a:cs typeface="+mn-cs"/>
            </a:endParaRPr>
          </a:p>
        </p:txBody>
      </p:sp>
      <p:sp>
        <p:nvSpPr>
          <p:cNvPr id="13" name="TextBox 16">
            <a:extLst>
              <a:ext uri="{FF2B5EF4-FFF2-40B4-BE49-F238E27FC236}">
                <a16:creationId xmlns:a16="http://schemas.microsoft.com/office/drawing/2014/main" id="{748B9072-E6D6-7342-B0E6-4286ABC7D6C9}"/>
              </a:ext>
            </a:extLst>
          </p:cNvPr>
          <p:cNvSpPr txBox="1"/>
          <p:nvPr userDrawn="1"/>
        </p:nvSpPr>
        <p:spPr>
          <a:xfrm>
            <a:off x="393050" y="5008514"/>
            <a:ext cx="171522"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chemeClr val="tx2"/>
                </a:solidFill>
                <a:latin typeface="+mn-lt"/>
                <a:ea typeface="+mn-ea"/>
                <a:cs typeface="+mn-cs"/>
              </a:rPr>
              <a:t>of 35</a:t>
            </a:r>
          </a:p>
        </p:txBody>
      </p:sp>
      <p:pic>
        <p:nvPicPr>
          <p:cNvPr id="16" name="Picture 15" descr="Icon&#10;&#10;Description automatically generated">
            <a:extLst>
              <a:ext uri="{FF2B5EF4-FFF2-40B4-BE49-F238E27FC236}">
                <a16:creationId xmlns:a16="http://schemas.microsoft.com/office/drawing/2014/main" id="{EC704ED3-9890-1548-BCC9-EF98C21162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1932" y="4795957"/>
            <a:ext cx="1598279" cy="199785"/>
          </a:xfrm>
          <a:prstGeom prst="rect">
            <a:avLst/>
          </a:prstGeom>
        </p:spPr>
      </p:pic>
    </p:spTree>
    <p:extLst>
      <p:ext uri="{BB962C8B-B14F-4D97-AF65-F5344CB8AC3E}">
        <p14:creationId xmlns:p14="http://schemas.microsoft.com/office/powerpoint/2010/main" val="2747455725"/>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
        <p:nvSpPr>
          <p:cNvPr id="6" name="Content Placeholder 2"/>
          <p:cNvSpPr>
            <a:spLocks noGrp="1"/>
          </p:cNvSpPr>
          <p:nvPr>
            <p:ph sz="half" idx="1"/>
          </p:nvPr>
        </p:nvSpPr>
        <p:spPr>
          <a:xfrm>
            <a:off x="274319" y="859536"/>
            <a:ext cx="7955279" cy="36576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Title, Conten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274320" y="1316736"/>
            <a:ext cx="79552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7"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8/4/21</a:t>
            </a:fld>
            <a:endParaRPr lang="en-US" sz="90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8/4/21</a:t>
            </a:fld>
            <a:endParaRPr lang="en-US" sz="900">
              <a:solidFill>
                <a:schemeClr val="bg2">
                  <a:lumMod val="50000"/>
                  <a:lumOff val="50000"/>
                </a:schemeClr>
              </a:solidFill>
              <a:latin typeface="+mn-lt"/>
            </a:endParaRPr>
          </a:p>
        </p:txBody>
      </p:sp>
      <p:sp>
        <p:nvSpPr>
          <p:cNvPr id="19" name="TextBox 19"/>
          <p:cNvSpPr txBox="1"/>
          <p:nvPr userDrawn="1"/>
        </p:nvSpPr>
        <p:spPr>
          <a:xfrm>
            <a:off x="276035" y="5008514"/>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7F7F7F"/>
                </a:solidFill>
                <a:latin typeface="+mn-lt"/>
                <a:ea typeface="+mn-ea"/>
                <a:cs typeface="+mn-cs"/>
              </a:rPr>
              <a:pPr algn="r" rtl="0" fontAlgn="base">
                <a:lnSpc>
                  <a:spcPct val="90000"/>
                </a:lnSpc>
                <a:spcBef>
                  <a:spcPct val="0"/>
                </a:spcBef>
                <a:spcAft>
                  <a:spcPct val="0"/>
                </a:spcAft>
                <a:buClr>
                  <a:schemeClr val="bg1"/>
                </a:buClr>
              </a:pPr>
              <a:t>‹#›</a:t>
            </a:fld>
            <a:endParaRPr lang="en-US" sz="600" b="0" kern="1200" err="1">
              <a:solidFill>
                <a:srgbClr val="7F7F7F"/>
              </a:solidFill>
              <a:latin typeface="+mn-lt"/>
              <a:ea typeface="+mn-ea"/>
              <a:cs typeface="+mn-cs"/>
            </a:endParaRPr>
          </a:p>
        </p:txBody>
      </p:sp>
      <p:sp>
        <p:nvSpPr>
          <p:cNvPr id="20" name="TextBox 16"/>
          <p:cNvSpPr txBox="1"/>
          <p:nvPr userDrawn="1"/>
        </p:nvSpPr>
        <p:spPr>
          <a:xfrm>
            <a:off x="393050" y="5008514"/>
            <a:ext cx="171522"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rgbClr val="7F7F7F"/>
                </a:solidFill>
                <a:latin typeface="+mn-lt"/>
                <a:ea typeface="+mn-ea"/>
                <a:cs typeface="+mn-cs"/>
              </a:rPr>
              <a:t>of 35</a:t>
            </a:r>
          </a:p>
        </p:txBody>
      </p:sp>
      <p:pic>
        <p:nvPicPr>
          <p:cNvPr id="4" name="Picture 3" descr="Icon&#10;&#10;Description automatically generated">
            <a:extLst>
              <a:ext uri="{FF2B5EF4-FFF2-40B4-BE49-F238E27FC236}">
                <a16:creationId xmlns:a16="http://schemas.microsoft.com/office/drawing/2014/main" id="{3AB4B27B-E3A9-3744-95F9-E326F8F2848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491932" y="4795957"/>
            <a:ext cx="1598279" cy="19978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48" r:id="rId7"/>
    <p:sldLayoutId id="2147484244" r:id="rId8"/>
    <p:sldLayoutId id="2147484245" r:id="rId9"/>
    <p:sldLayoutId id="2147484246" r:id="rId10"/>
    <p:sldLayoutId id="2147484249" r:id="rId11"/>
    <p:sldLayoutId id="2147484407" r:id="rId12"/>
    <p:sldLayoutId id="2147484433" r:id="rId13"/>
    <p:sldLayoutId id="2147484434" r:id="rId14"/>
    <p:sldLayoutId id="2147484425" r:id="rId15"/>
    <p:sldLayoutId id="2147484424" r:id="rId16"/>
    <p:sldLayoutId id="2147484435" r:id="rId17"/>
    <p:sldLayoutId id="2147484428" r:id="rId18"/>
    <p:sldLayoutId id="2147484429" r:id="rId19"/>
    <p:sldLayoutId id="2147484443" r:id="rId20"/>
    <p:sldLayoutId id="2147484444" r:id="rId21"/>
    <p:sldLayoutId id="2147484445" r:id="rId22"/>
    <p:sldLayoutId id="2147484447"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mjstealey.github.io/swagger-demo/swagger/"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uergenschubert/DELLEMC-DPS-ReST-api/tree/main/PowerProtect%20DataDomain/DDOS%207.6" TargetMode="External"/><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hyperlink" Target="https://developer.dell.com/api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DE" b="1" err="1"/>
              <a:t>ReStfull</a:t>
            </a:r>
            <a:r>
              <a:rPr lang="de-DE" b="1"/>
              <a:t> API </a:t>
            </a:r>
            <a:r>
              <a:rPr lang="de-DE" b="1" err="1"/>
              <a:t>with</a:t>
            </a:r>
            <a:r>
              <a:rPr lang="de-DE" b="1"/>
              <a:t> DataDomain</a:t>
            </a:r>
            <a:endParaRPr lang="en-US"/>
          </a:p>
        </p:txBody>
      </p:sp>
      <p:sp>
        <p:nvSpPr>
          <p:cNvPr id="3" name="Title 1">
            <a:extLst>
              <a:ext uri="{FF2B5EF4-FFF2-40B4-BE49-F238E27FC236}">
                <a16:creationId xmlns:a16="http://schemas.microsoft.com/office/drawing/2014/main" id="{B916E291-F826-4ED3-AFD7-AED1D02A266A}"/>
              </a:ext>
            </a:extLst>
          </p:cNvPr>
          <p:cNvSpPr txBox="1">
            <a:spLocks/>
          </p:cNvSpPr>
          <p:nvPr/>
        </p:nvSpPr>
        <p:spPr>
          <a:xfrm>
            <a:off x="347623" y="3654467"/>
            <a:ext cx="4624899" cy="1661993"/>
          </a:xfrm>
          <a:prstGeom prst="rect">
            <a:avLst/>
          </a:prstGeom>
        </p:spPr>
        <p:txBody>
          <a:bodyPr wrap="square" lIns="0" rIns="0" anchor="ctr" anchorCtr="0">
            <a:normAutofit/>
          </a:bodyPr>
          <a:lstStyle>
            <a:lvl1pPr algn="l" rtl="0" eaLnBrk="1" fontAlgn="base" hangingPunct="1">
              <a:lnSpc>
                <a:spcPct val="100000"/>
              </a:lnSpc>
              <a:spcBef>
                <a:spcPct val="0"/>
              </a:spcBef>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de-DE" sz="1800" b="1" kern="0"/>
              <a:t>Juergen Schubert</a:t>
            </a:r>
          </a:p>
          <a:p>
            <a:r>
              <a:rPr lang="de-DE" sz="1800" b="1" kern="0"/>
              <a:t>DPS SE Germany</a:t>
            </a:r>
            <a:endParaRPr lang="en-US" sz="1800" kern="0"/>
          </a:p>
        </p:txBody>
      </p:sp>
    </p:spTree>
    <p:extLst>
      <p:ext uri="{BB962C8B-B14F-4D97-AF65-F5344CB8AC3E}">
        <p14:creationId xmlns:p14="http://schemas.microsoft.com/office/powerpoint/2010/main" val="783847082"/>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9BA38D-A0F7-4AF2-ADC7-37E9E5924BA0}"/>
              </a:ext>
            </a:extLst>
          </p:cNvPr>
          <p:cNvSpPr>
            <a:spLocks noGrp="1"/>
          </p:cNvSpPr>
          <p:nvPr>
            <p:ph type="body" sz="quarter" idx="10"/>
          </p:nvPr>
        </p:nvSpPr>
        <p:spPr/>
        <p:txBody>
          <a:bodyPr/>
          <a:lstStyle/>
          <a:p>
            <a:endParaRPr lang="de-DE"/>
          </a:p>
        </p:txBody>
      </p:sp>
      <p:sp>
        <p:nvSpPr>
          <p:cNvPr id="19458" name="Rectangle 2">
            <a:extLst>
              <a:ext uri="{FF2B5EF4-FFF2-40B4-BE49-F238E27FC236}">
                <a16:creationId xmlns:a16="http://schemas.microsoft.com/office/drawing/2014/main" id="{674025F3-E36D-46E6-BDBF-05568F597D00}"/>
              </a:ext>
            </a:extLst>
          </p:cNvPr>
          <p:cNvSpPr>
            <a:spLocks noGrp="1" noChangeArrowheads="1"/>
          </p:cNvSpPr>
          <p:nvPr>
            <p:ph type="title"/>
          </p:nvPr>
        </p:nvSpPr>
        <p:spPr/>
        <p:txBody>
          <a:bodyPr/>
          <a:lstStyle/>
          <a:p>
            <a:r>
              <a:rPr lang="en-US" altLang="de-DE"/>
              <a:t>Main Concepts</a:t>
            </a:r>
          </a:p>
        </p:txBody>
      </p:sp>
      <p:sp>
        <p:nvSpPr>
          <p:cNvPr id="2" name="Content Placeholder 1">
            <a:extLst>
              <a:ext uri="{FF2B5EF4-FFF2-40B4-BE49-F238E27FC236}">
                <a16:creationId xmlns:a16="http://schemas.microsoft.com/office/drawing/2014/main" id="{49E2E947-79CF-4A6B-BCC4-68A2309BE4F8}"/>
              </a:ext>
            </a:extLst>
          </p:cNvPr>
          <p:cNvSpPr>
            <a:spLocks noGrp="1"/>
          </p:cNvSpPr>
          <p:nvPr>
            <p:ph sz="half" idx="1"/>
          </p:nvPr>
        </p:nvSpPr>
        <p:spPr/>
        <p:txBody>
          <a:bodyPr/>
          <a:lstStyle/>
          <a:p>
            <a:endParaRPr lang="de-DE"/>
          </a:p>
        </p:txBody>
      </p:sp>
      <p:sp>
        <p:nvSpPr>
          <p:cNvPr id="10" name="Slide Number Placeholder 4">
            <a:extLst>
              <a:ext uri="{FF2B5EF4-FFF2-40B4-BE49-F238E27FC236}">
                <a16:creationId xmlns:a16="http://schemas.microsoft.com/office/drawing/2014/main" id="{05DB0BFC-586D-481C-A5D8-9D34E7BB6274}"/>
              </a:ext>
            </a:extLst>
          </p:cNvPr>
          <p:cNvSpPr>
            <a:spLocks noGrp="1"/>
          </p:cNvSpPr>
          <p:nvPr>
            <p:ph type="sldNum" sz="quarter" idx="12"/>
          </p:nvPr>
        </p:nvSpPr>
        <p:spPr/>
        <p:txBody>
          <a:bodyPr/>
          <a:lstStyle/>
          <a:p>
            <a:endParaRPr lang="en-US" altLang="de-DE"/>
          </a:p>
        </p:txBody>
      </p:sp>
      <p:sp>
        <p:nvSpPr>
          <p:cNvPr id="19459" name="AutoShape 3">
            <a:extLst>
              <a:ext uri="{FF2B5EF4-FFF2-40B4-BE49-F238E27FC236}">
                <a16:creationId xmlns:a16="http://schemas.microsoft.com/office/drawing/2014/main" id="{7450B161-9656-4C5F-AB8C-103361478194}"/>
              </a:ext>
            </a:extLst>
          </p:cNvPr>
          <p:cNvSpPr>
            <a:spLocks noChangeArrowheads="1"/>
          </p:cNvSpPr>
          <p:nvPr/>
        </p:nvSpPr>
        <p:spPr bwMode="auto">
          <a:xfrm>
            <a:off x="3491865" y="2025253"/>
            <a:ext cx="2280285" cy="1883807"/>
          </a:xfrm>
          <a:prstGeom prst="triangle">
            <a:avLst>
              <a:gd name="adj" fmla="val 500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nchor="ct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lgn="ctr">
              <a:spcBef>
                <a:spcPct val="50000"/>
              </a:spcBef>
              <a:buClr>
                <a:schemeClr val="accent2"/>
              </a:buClr>
              <a:buFont typeface="Wingdings" panose="05000000000000000000" pitchFamily="2" charset="2"/>
              <a:buNone/>
            </a:pPr>
            <a:endParaRPr lang="de-DE" altLang="de-DE" sz="1823">
              <a:latin typeface="Arial" panose="020B0604020202020204" pitchFamily="34" charset="0"/>
            </a:endParaRPr>
          </a:p>
        </p:txBody>
      </p:sp>
      <p:sp>
        <p:nvSpPr>
          <p:cNvPr id="19460" name="Text Box 4">
            <a:extLst>
              <a:ext uri="{FF2B5EF4-FFF2-40B4-BE49-F238E27FC236}">
                <a16:creationId xmlns:a16="http://schemas.microsoft.com/office/drawing/2014/main" id="{4952CFB3-86B5-4DCB-A367-B7F5C313C675}"/>
              </a:ext>
            </a:extLst>
          </p:cNvPr>
          <p:cNvSpPr txBox="1">
            <a:spLocks noChangeArrowheads="1"/>
          </p:cNvSpPr>
          <p:nvPr/>
        </p:nvSpPr>
        <p:spPr bwMode="auto">
          <a:xfrm>
            <a:off x="3543300" y="1256943"/>
            <a:ext cx="365708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Nouns (Resources)</a:t>
            </a:r>
            <a:br>
              <a:rPr lang="en-US" altLang="de-DE" sz="1485" b="1">
                <a:latin typeface="Arial" panose="020B0604020202020204" pitchFamily="34" charset="0"/>
              </a:rPr>
            </a:br>
            <a:r>
              <a:rPr lang="en-US" altLang="de-DE" sz="1485" i="1">
                <a:latin typeface="Arial" panose="020B0604020202020204" pitchFamily="34" charset="0"/>
              </a:rPr>
              <a:t>unconstrained</a:t>
            </a:r>
            <a:br>
              <a:rPr lang="en-US" altLang="de-DE" sz="1485">
                <a:latin typeface="Arial" panose="020B0604020202020204" pitchFamily="34" charset="0"/>
              </a:rPr>
            </a:br>
            <a:r>
              <a:rPr lang="en-US" altLang="de-DE" sz="1485">
                <a:latin typeface="Arial" panose="020B0604020202020204" pitchFamily="34" charset="0"/>
              </a:rPr>
              <a:t>i.e., http://example.com/employees/12345</a:t>
            </a:r>
          </a:p>
        </p:txBody>
      </p:sp>
      <p:sp>
        <p:nvSpPr>
          <p:cNvPr id="19461" name="Text Box 5">
            <a:extLst>
              <a:ext uri="{FF2B5EF4-FFF2-40B4-BE49-F238E27FC236}">
                <a16:creationId xmlns:a16="http://schemas.microsoft.com/office/drawing/2014/main" id="{DAB744ED-2F14-4601-B916-B5DF22B17287}"/>
              </a:ext>
            </a:extLst>
          </p:cNvPr>
          <p:cNvSpPr txBox="1">
            <a:spLocks noChangeArrowheads="1"/>
          </p:cNvSpPr>
          <p:nvPr/>
        </p:nvSpPr>
        <p:spPr bwMode="auto">
          <a:xfrm>
            <a:off x="2308860" y="3806190"/>
            <a:ext cx="112113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Verbs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a:latin typeface="Arial" panose="020B0604020202020204" pitchFamily="34" charset="0"/>
              </a:rPr>
            </a:br>
            <a:r>
              <a:rPr lang="en-US" altLang="de-DE" sz="1485">
                <a:latin typeface="Arial" panose="020B0604020202020204" pitchFamily="34" charset="0"/>
              </a:rPr>
              <a:t>i.e., GET</a:t>
            </a:r>
          </a:p>
        </p:txBody>
      </p:sp>
      <p:sp>
        <p:nvSpPr>
          <p:cNvPr id="19462" name="Text Box 6">
            <a:extLst>
              <a:ext uri="{FF2B5EF4-FFF2-40B4-BE49-F238E27FC236}">
                <a16:creationId xmlns:a16="http://schemas.microsoft.com/office/drawing/2014/main" id="{CA21F6E0-1CF8-46E3-8149-F7CCCD365905}"/>
              </a:ext>
            </a:extLst>
          </p:cNvPr>
          <p:cNvSpPr txBox="1">
            <a:spLocks noChangeArrowheads="1"/>
          </p:cNvSpPr>
          <p:nvPr/>
        </p:nvSpPr>
        <p:spPr bwMode="auto">
          <a:xfrm>
            <a:off x="5857875" y="3806190"/>
            <a:ext cx="1634098"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Representations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i="1">
                <a:latin typeface="Arial" panose="020B0604020202020204" pitchFamily="34" charset="0"/>
              </a:rPr>
            </a:br>
            <a:r>
              <a:rPr lang="en-US" altLang="de-DE" sz="1485">
                <a:latin typeface="Arial" panose="020B0604020202020204" pitchFamily="34" charset="0"/>
              </a:rPr>
              <a:t>i.e., XML</a:t>
            </a:r>
          </a:p>
        </p:txBody>
      </p:sp>
      <p:sp>
        <p:nvSpPr>
          <p:cNvPr id="19474" name="Text Box 18">
            <a:extLst>
              <a:ext uri="{FF2B5EF4-FFF2-40B4-BE49-F238E27FC236}">
                <a16:creationId xmlns:a16="http://schemas.microsoft.com/office/drawing/2014/main" id="{A309A599-DE5D-47FF-81F5-868B3EF9B3EF}"/>
              </a:ext>
            </a:extLst>
          </p:cNvPr>
          <p:cNvSpPr txBox="1">
            <a:spLocks noChangeArrowheads="1"/>
          </p:cNvSpPr>
          <p:nvPr/>
        </p:nvSpPr>
        <p:spPr bwMode="auto">
          <a:xfrm>
            <a:off x="4211956" y="2931795"/>
            <a:ext cx="92365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2160"/>
              <a:t>REST</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3"/>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3FFFE062-D3B7-4904-8925-9C65BBC52758}"/>
              </a:ext>
            </a:extLst>
          </p:cNvPr>
          <p:cNvSpPr>
            <a:spLocks noGrp="1"/>
          </p:cNvSpPr>
          <p:nvPr>
            <p:ph type="title"/>
          </p:nvPr>
        </p:nvSpPr>
        <p:spPr>
          <a:xfrm>
            <a:off x="603363" y="893847"/>
            <a:ext cx="7516084" cy="2232258"/>
          </a:xfrm>
        </p:spPr>
        <p:txBody>
          <a:bodyPr vert="horz" lIns="91440" tIns="45720" rIns="91440" bIns="45720" rtlCol="0" anchor="ctr">
            <a:normAutofit/>
          </a:bodyPr>
          <a:lstStyle/>
          <a:p>
            <a:r>
              <a:rPr lang="en-US" sz="5000" kern="1200">
                <a:solidFill>
                  <a:srgbClr val="FFFFFF"/>
                </a:solidFill>
                <a:latin typeface="+mj-lt"/>
                <a:ea typeface="+mj-ea"/>
                <a:cs typeface="+mj-cs"/>
              </a:rPr>
              <a:t>DataDomain Rest API</a:t>
            </a:r>
          </a:p>
        </p:txBody>
      </p:sp>
    </p:spTree>
    <p:extLst>
      <p:ext uri="{BB962C8B-B14F-4D97-AF65-F5344CB8AC3E}">
        <p14:creationId xmlns:p14="http://schemas.microsoft.com/office/powerpoint/2010/main" val="173526276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B5E51-DBE8-400F-9D34-B7FEA91217D5}"/>
              </a:ext>
            </a:extLst>
          </p:cNvPr>
          <p:cNvSpPr>
            <a:spLocks noGrp="1"/>
          </p:cNvSpPr>
          <p:nvPr>
            <p:ph type="title"/>
          </p:nvPr>
        </p:nvSpPr>
        <p:spPr/>
        <p:txBody>
          <a:bodyPr/>
          <a:lstStyle/>
          <a:p>
            <a:r>
              <a:rPr lang="en-US" kern="1200">
                <a:solidFill>
                  <a:schemeClr val="bg2"/>
                </a:solidFill>
              </a:rPr>
              <a:t>Things you need to know</a:t>
            </a:r>
            <a:br>
              <a:rPr lang="de-DE"/>
            </a:br>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sz="half" idx="1"/>
          </p:nvPr>
        </p:nvSpPr>
        <p:spPr>
          <a:xfrm>
            <a:off x="338138" y="807265"/>
            <a:ext cx="7955279" cy="3657600"/>
          </a:xfrm>
        </p:spPr>
        <p:txBody>
          <a:bodyPr/>
          <a:lstStyle/>
          <a:p>
            <a:r>
              <a:rPr lang="de-DE" sz="2400" err="1">
                <a:solidFill>
                  <a:schemeClr val="bg2"/>
                </a:solidFill>
              </a:rPr>
              <a:t>Toolset</a:t>
            </a:r>
            <a:r>
              <a:rPr lang="de-DE" sz="2400">
                <a:solidFill>
                  <a:schemeClr val="bg2"/>
                </a:solidFill>
              </a:rPr>
              <a:t> for </a:t>
            </a:r>
            <a:r>
              <a:rPr lang="de-DE" sz="2400" err="1">
                <a:solidFill>
                  <a:schemeClr val="bg2"/>
                </a:solidFill>
              </a:rPr>
              <a:t>ReST</a:t>
            </a:r>
            <a:r>
              <a:rPr lang="de-DE" sz="2400">
                <a:solidFill>
                  <a:schemeClr val="bg2"/>
                </a:solidFill>
              </a:rPr>
              <a:t> API </a:t>
            </a:r>
            <a:r>
              <a:rPr lang="de-DE" sz="2400" err="1">
                <a:solidFill>
                  <a:schemeClr val="bg2"/>
                </a:solidFill>
              </a:rPr>
              <a:t>testing</a:t>
            </a:r>
            <a:endParaRPr lang="de-DE" sz="2400">
              <a:solidFill>
                <a:schemeClr val="bg2"/>
              </a:solidFill>
            </a:endParaRPr>
          </a:p>
          <a:p>
            <a:r>
              <a:rPr lang="de-DE" sz="2400">
                <a:solidFill>
                  <a:schemeClr val="bg2"/>
                </a:solidFill>
              </a:rPr>
              <a:t>Supported Authentication </a:t>
            </a:r>
            <a:r>
              <a:rPr lang="de-DE" sz="2400" err="1">
                <a:solidFill>
                  <a:schemeClr val="bg2"/>
                </a:solidFill>
              </a:rPr>
              <a:t>method</a:t>
            </a:r>
            <a:endParaRPr lang="de-DE" sz="2400">
              <a:solidFill>
                <a:schemeClr val="bg2"/>
              </a:solidFill>
            </a:endParaRPr>
          </a:p>
          <a:p>
            <a:r>
              <a:rPr lang="de-DE" sz="2400" err="1">
                <a:solidFill>
                  <a:schemeClr val="bg2"/>
                </a:solidFill>
              </a:rPr>
              <a:t>ReST</a:t>
            </a:r>
            <a:r>
              <a:rPr lang="de-DE" sz="2400">
                <a:solidFill>
                  <a:schemeClr val="bg2"/>
                </a:solidFill>
              </a:rPr>
              <a:t> </a:t>
            </a:r>
            <a:r>
              <a:rPr lang="de-DE" sz="2400" err="1">
                <a:solidFill>
                  <a:schemeClr val="bg2"/>
                </a:solidFill>
              </a:rPr>
              <a:t>endpoint</a:t>
            </a:r>
            <a:endParaRPr lang="de-DE" sz="2400">
              <a:solidFill>
                <a:schemeClr val="bg2"/>
              </a:solidFill>
            </a:endParaRPr>
          </a:p>
          <a:p>
            <a:r>
              <a:rPr lang="de-DE" sz="2400">
                <a:solidFill>
                  <a:schemeClr val="bg2"/>
                </a:solidFill>
              </a:rPr>
              <a:t>Rest </a:t>
            </a:r>
            <a:r>
              <a:rPr lang="de-DE" sz="2400" err="1">
                <a:solidFill>
                  <a:schemeClr val="bg2"/>
                </a:solidFill>
              </a:rPr>
              <a:t>comandset</a:t>
            </a:r>
            <a:endParaRPr lang="de-DE" sz="2400">
              <a:solidFill>
                <a:schemeClr val="bg2"/>
              </a:solidFill>
            </a:endParaRPr>
          </a:p>
          <a:p>
            <a:endParaRPr lang="de-DE"/>
          </a:p>
        </p:txBody>
      </p:sp>
      <p:sp>
        <p:nvSpPr>
          <p:cNvPr id="2" name="TextBox 1">
            <a:extLst>
              <a:ext uri="{FF2B5EF4-FFF2-40B4-BE49-F238E27FC236}">
                <a16:creationId xmlns:a16="http://schemas.microsoft.com/office/drawing/2014/main" id="{D8C416F7-3BFB-4BE6-8D7C-67808B59BDFB}"/>
              </a:ext>
            </a:extLst>
          </p:cNvPr>
          <p:cNvSpPr txBox="1"/>
          <p:nvPr/>
        </p:nvSpPr>
        <p:spPr>
          <a:xfrm>
            <a:off x="5133684" y="1066405"/>
            <a:ext cx="596638" cy="1569660"/>
          </a:xfrm>
          <a:prstGeom prst="rect">
            <a:avLst/>
          </a:prstGeom>
          <a:noFill/>
        </p:spPr>
        <p:txBody>
          <a:bodyPr wrap="none" rtlCol="0">
            <a:spAutoFit/>
          </a:bodyPr>
          <a:lstStyle/>
          <a:p>
            <a:pPr>
              <a:spcBef>
                <a:spcPts val="0"/>
              </a:spcBef>
              <a:spcAft>
                <a:spcPts val="0"/>
              </a:spcAft>
              <a:buClr>
                <a:schemeClr val="bg1"/>
              </a:buClr>
            </a:pPr>
            <a:r>
              <a:rPr lang="de-DE" sz="9600">
                <a:solidFill>
                  <a:schemeClr val="bg2"/>
                </a:solidFill>
                <a:latin typeface="+mn-lt"/>
              </a:rPr>
              <a:t>}</a:t>
            </a:r>
          </a:p>
        </p:txBody>
      </p:sp>
      <p:sp>
        <p:nvSpPr>
          <p:cNvPr id="3" name="TextBox 2">
            <a:extLst>
              <a:ext uri="{FF2B5EF4-FFF2-40B4-BE49-F238E27FC236}">
                <a16:creationId xmlns:a16="http://schemas.microsoft.com/office/drawing/2014/main" id="{1B34A6B8-5EFF-4FB8-A31A-E21E69D8FBD1}"/>
              </a:ext>
            </a:extLst>
          </p:cNvPr>
          <p:cNvSpPr txBox="1"/>
          <p:nvPr/>
        </p:nvSpPr>
        <p:spPr>
          <a:xfrm>
            <a:off x="6046460" y="900696"/>
            <a:ext cx="1930819" cy="1323439"/>
          </a:xfrm>
          <a:prstGeom prst="rect">
            <a:avLst/>
          </a:prstGeom>
          <a:noFill/>
        </p:spPr>
        <p:txBody>
          <a:bodyPr wrap="square" rtlCol="0">
            <a:spAutoFit/>
          </a:bodyPr>
          <a:lstStyle/>
          <a:p>
            <a:pPr>
              <a:spcBef>
                <a:spcPts val="0"/>
              </a:spcBef>
              <a:spcAft>
                <a:spcPts val="0"/>
              </a:spcAft>
              <a:buClr>
                <a:schemeClr val="bg1"/>
              </a:buClr>
            </a:pPr>
            <a:r>
              <a:rPr lang="de-DE" sz="1600" b="1" dirty="0">
                <a:solidFill>
                  <a:schemeClr val="bg2"/>
                </a:solidFill>
                <a:latin typeface="+mn-lt"/>
              </a:rPr>
              <a:t>Postman</a:t>
            </a: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r>
              <a:rPr lang="de-DE" sz="1600" b="1" dirty="0">
                <a:solidFill>
                  <a:schemeClr val="bg2"/>
                </a:solidFill>
                <a:latin typeface="+mn-lt"/>
              </a:rPr>
              <a:t>SWAGGER FILE</a:t>
            </a:r>
          </a:p>
        </p:txBody>
      </p:sp>
    </p:spTree>
    <p:extLst>
      <p:ext uri="{BB962C8B-B14F-4D97-AF65-F5344CB8AC3E}">
        <p14:creationId xmlns:p14="http://schemas.microsoft.com/office/powerpoint/2010/main" val="7441378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1C93A-43F5-4B79-ABE7-86A14734EB38}"/>
              </a:ext>
            </a:extLst>
          </p:cNvPr>
          <p:cNvSpPr>
            <a:spLocks noGrp="1"/>
          </p:cNvSpPr>
          <p:nvPr>
            <p:ph type="title"/>
          </p:nvPr>
        </p:nvSpPr>
        <p:spPr/>
        <p:txBody>
          <a:bodyPr>
            <a:normAutofit/>
          </a:bodyPr>
          <a:lstStyle/>
          <a:p>
            <a:endParaRPr lang="de-DE" dirty="0">
              <a:solidFill>
                <a:srgbClr val="FF0000"/>
              </a:solidFill>
            </a:endParaRPr>
          </a:p>
        </p:txBody>
      </p:sp>
      <p:pic>
        <p:nvPicPr>
          <p:cNvPr id="3" name="Picture 2" descr="Logo&#10;&#10;Description automatically generated">
            <a:extLst>
              <a:ext uri="{FF2B5EF4-FFF2-40B4-BE49-F238E27FC236}">
                <a16:creationId xmlns:a16="http://schemas.microsoft.com/office/drawing/2014/main" id="{B7F36CD4-0874-844D-8A3F-90528FA4F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12" y="1219581"/>
            <a:ext cx="2861175" cy="2571750"/>
          </a:xfrm>
          <a:prstGeom prst="rect">
            <a:avLst/>
          </a:prstGeom>
        </p:spPr>
      </p:pic>
    </p:spTree>
    <p:extLst>
      <p:ext uri="{BB962C8B-B14F-4D97-AF65-F5344CB8AC3E}">
        <p14:creationId xmlns:p14="http://schemas.microsoft.com/office/powerpoint/2010/main" val="2681211566"/>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A3C69-A42D-4A7B-88EC-549050AA3054}"/>
              </a:ext>
            </a:extLst>
          </p:cNvPr>
          <p:cNvSpPr>
            <a:spLocks noGrp="1"/>
          </p:cNvSpPr>
          <p:nvPr>
            <p:ph type="title"/>
          </p:nvPr>
        </p:nvSpPr>
        <p:spPr/>
        <p:txBody>
          <a:bodyPr/>
          <a:lstStyle/>
          <a:p>
            <a:r>
              <a:rPr lang="de-DE"/>
              <a:t>Download 	</a:t>
            </a:r>
          </a:p>
        </p:txBody>
      </p:sp>
      <p:pic>
        <p:nvPicPr>
          <p:cNvPr id="5" name="Content Placeholder 4">
            <a:extLst>
              <a:ext uri="{FF2B5EF4-FFF2-40B4-BE49-F238E27FC236}">
                <a16:creationId xmlns:a16="http://schemas.microsoft.com/office/drawing/2014/main" id="{593E207C-6764-4FCA-AA51-A8D64DEDCC97}"/>
              </a:ext>
            </a:extLst>
          </p:cNvPr>
          <p:cNvPicPr>
            <a:picLocks noGrp="1" noChangeAspect="1"/>
          </p:cNvPicPr>
          <p:nvPr>
            <p:ph sz="half" idx="1"/>
          </p:nvPr>
        </p:nvPicPr>
        <p:blipFill>
          <a:blip r:embed="rId2"/>
          <a:stretch>
            <a:fillRect/>
          </a:stretch>
        </p:blipFill>
        <p:spPr>
          <a:xfrm>
            <a:off x="274319" y="894431"/>
            <a:ext cx="7954962" cy="2689266"/>
          </a:xfrm>
          <a:prstGeom prst="rect">
            <a:avLst/>
          </a:prstGeom>
        </p:spPr>
      </p:pic>
      <p:pic>
        <p:nvPicPr>
          <p:cNvPr id="6" name="Picture 5">
            <a:extLst>
              <a:ext uri="{FF2B5EF4-FFF2-40B4-BE49-F238E27FC236}">
                <a16:creationId xmlns:a16="http://schemas.microsoft.com/office/drawing/2014/main" id="{FC40F440-696E-44CC-A241-5C691B54DA09}"/>
              </a:ext>
            </a:extLst>
          </p:cNvPr>
          <p:cNvPicPr>
            <a:picLocks noChangeAspect="1"/>
          </p:cNvPicPr>
          <p:nvPr/>
        </p:nvPicPr>
        <p:blipFill>
          <a:blip r:embed="rId3"/>
          <a:stretch>
            <a:fillRect/>
          </a:stretch>
        </p:blipFill>
        <p:spPr>
          <a:xfrm>
            <a:off x="0" y="713232"/>
            <a:ext cx="9144000" cy="4130467"/>
          </a:xfrm>
          <a:prstGeom prst="rect">
            <a:avLst/>
          </a:prstGeom>
        </p:spPr>
      </p:pic>
    </p:spTree>
    <p:extLst>
      <p:ext uri="{BB962C8B-B14F-4D97-AF65-F5344CB8AC3E}">
        <p14:creationId xmlns:p14="http://schemas.microsoft.com/office/powerpoint/2010/main" val="41557487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7191A-7405-45DB-94D0-CDD292A8FADC}"/>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Create a new collection</a:t>
            </a:r>
          </a:p>
        </p:txBody>
      </p:sp>
      <p:pic>
        <p:nvPicPr>
          <p:cNvPr id="5" name="Content Placeholder 4">
            <a:extLst>
              <a:ext uri="{FF2B5EF4-FFF2-40B4-BE49-F238E27FC236}">
                <a16:creationId xmlns:a16="http://schemas.microsoft.com/office/drawing/2014/main" id="{119E4F2B-6B2D-4606-BDDA-CA778BF26175}"/>
              </a:ext>
            </a:extLst>
          </p:cNvPr>
          <p:cNvPicPr>
            <a:picLocks noGrp="1" noChangeAspect="1"/>
          </p:cNvPicPr>
          <p:nvPr>
            <p:ph sz="half" idx="1"/>
          </p:nvPr>
        </p:nvPicPr>
        <p:blipFill>
          <a:blip r:embed="rId2"/>
          <a:stretch>
            <a:fillRect/>
          </a:stretch>
        </p:blipFill>
        <p:spPr>
          <a:xfrm>
            <a:off x="912456" y="1256420"/>
            <a:ext cx="7319087" cy="3295649"/>
          </a:xfrm>
          <a:prstGeom prst="rect">
            <a:avLst/>
          </a:prstGeom>
        </p:spPr>
      </p:pic>
    </p:spTree>
    <p:extLst>
      <p:ext uri="{BB962C8B-B14F-4D97-AF65-F5344CB8AC3E}">
        <p14:creationId xmlns:p14="http://schemas.microsoft.com/office/powerpoint/2010/main" val="163294935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0F3542-3E81-4DF3-B803-71AA3E2719EA}"/>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New Collection</a:t>
            </a:r>
          </a:p>
        </p:txBody>
      </p:sp>
      <p:pic>
        <p:nvPicPr>
          <p:cNvPr id="5" name="Content Placeholder 4">
            <a:extLst>
              <a:ext uri="{FF2B5EF4-FFF2-40B4-BE49-F238E27FC236}">
                <a16:creationId xmlns:a16="http://schemas.microsoft.com/office/drawing/2014/main" id="{082D6C1F-6AFE-4225-B8ED-759A72A5E3BA}"/>
              </a:ext>
            </a:extLst>
          </p:cNvPr>
          <p:cNvPicPr>
            <a:picLocks noGrp="1" noChangeAspect="1"/>
          </p:cNvPicPr>
          <p:nvPr>
            <p:ph sz="half" idx="1"/>
          </p:nvPr>
        </p:nvPicPr>
        <p:blipFill>
          <a:blip r:embed="rId2"/>
          <a:stretch>
            <a:fillRect/>
          </a:stretch>
        </p:blipFill>
        <p:spPr>
          <a:xfrm>
            <a:off x="482600" y="1258261"/>
            <a:ext cx="8178799" cy="3291966"/>
          </a:xfrm>
          <a:prstGeom prst="rect">
            <a:avLst/>
          </a:prstGeom>
        </p:spPr>
      </p:pic>
      <p:pic>
        <p:nvPicPr>
          <p:cNvPr id="6" name="Picture 5">
            <a:extLst>
              <a:ext uri="{FF2B5EF4-FFF2-40B4-BE49-F238E27FC236}">
                <a16:creationId xmlns:a16="http://schemas.microsoft.com/office/drawing/2014/main" id="{138B6B77-0E60-4B37-BD2F-3A9A4A95EBD8}"/>
              </a:ext>
            </a:extLst>
          </p:cNvPr>
          <p:cNvPicPr>
            <a:picLocks noChangeAspect="1"/>
          </p:cNvPicPr>
          <p:nvPr/>
        </p:nvPicPr>
        <p:blipFill>
          <a:blip r:embed="rId3"/>
          <a:stretch>
            <a:fillRect/>
          </a:stretch>
        </p:blipFill>
        <p:spPr>
          <a:xfrm>
            <a:off x="5149320" y="3767137"/>
            <a:ext cx="2638425" cy="1266825"/>
          </a:xfrm>
          <a:prstGeom prst="rect">
            <a:avLst/>
          </a:prstGeom>
        </p:spPr>
      </p:pic>
    </p:spTree>
    <p:extLst>
      <p:ext uri="{BB962C8B-B14F-4D97-AF65-F5344CB8AC3E}">
        <p14:creationId xmlns:p14="http://schemas.microsoft.com/office/powerpoint/2010/main" val="393113865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1FA409-0220-4255-ABDE-A23469B91C28}"/>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Add a new request</a:t>
            </a:r>
          </a:p>
        </p:txBody>
      </p:sp>
      <p:pic>
        <p:nvPicPr>
          <p:cNvPr id="5" name="Content Placeholder 4">
            <a:extLst>
              <a:ext uri="{FF2B5EF4-FFF2-40B4-BE49-F238E27FC236}">
                <a16:creationId xmlns:a16="http://schemas.microsoft.com/office/drawing/2014/main" id="{44CC8211-AD7E-46CE-9F51-D5339440ACB6}"/>
              </a:ext>
            </a:extLst>
          </p:cNvPr>
          <p:cNvPicPr>
            <a:picLocks noGrp="1" noChangeAspect="1"/>
          </p:cNvPicPr>
          <p:nvPr>
            <p:ph sz="half" idx="1"/>
          </p:nvPr>
        </p:nvPicPr>
        <p:blipFill>
          <a:blip r:embed="rId2"/>
          <a:stretch>
            <a:fillRect/>
          </a:stretch>
        </p:blipFill>
        <p:spPr>
          <a:xfrm>
            <a:off x="1296046" y="1256420"/>
            <a:ext cx="6551907" cy="3295649"/>
          </a:xfrm>
          <a:prstGeom prst="rect">
            <a:avLst/>
          </a:prstGeom>
        </p:spPr>
      </p:pic>
      <p:sp>
        <p:nvSpPr>
          <p:cNvPr id="8" name="Rectangle 7">
            <a:extLst>
              <a:ext uri="{FF2B5EF4-FFF2-40B4-BE49-F238E27FC236}">
                <a16:creationId xmlns:a16="http://schemas.microsoft.com/office/drawing/2014/main" id="{FA8811C5-71BA-451A-AD22-4B89AE038D09}"/>
              </a:ext>
            </a:extLst>
          </p:cNvPr>
          <p:cNvSpPr/>
          <p:nvPr/>
        </p:nvSpPr>
        <p:spPr>
          <a:xfrm>
            <a:off x="5091289" y="3723391"/>
            <a:ext cx="1388533" cy="327378"/>
          </a:xfrm>
          <a:prstGeom prst="rect">
            <a:avLst/>
          </a:prstGeom>
          <a:noFill/>
          <a:ln w="50800" cmpd="sng">
            <a:solidFill>
              <a:schemeClr val="accent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de-DE" sz="2000" err="1">
              <a:solidFill>
                <a:schemeClr val="tx2"/>
              </a:solidFill>
              <a:latin typeface="+mn-lt"/>
            </a:endParaRPr>
          </a:p>
        </p:txBody>
      </p:sp>
    </p:spTree>
    <p:extLst>
      <p:ext uri="{BB962C8B-B14F-4D97-AF65-F5344CB8AC3E}">
        <p14:creationId xmlns:p14="http://schemas.microsoft.com/office/powerpoint/2010/main" val="135149954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F12B-D68B-4459-95D3-B4501B5A49FD}"/>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Your first GET</a:t>
            </a:r>
          </a:p>
        </p:txBody>
      </p:sp>
      <p:pic>
        <p:nvPicPr>
          <p:cNvPr id="5" name="Content Placeholder 4">
            <a:extLst>
              <a:ext uri="{FF2B5EF4-FFF2-40B4-BE49-F238E27FC236}">
                <a16:creationId xmlns:a16="http://schemas.microsoft.com/office/drawing/2014/main" id="{17ED0A39-64E6-4859-91EE-BBCAE2D4EC3F}"/>
              </a:ext>
            </a:extLst>
          </p:cNvPr>
          <p:cNvPicPr>
            <a:picLocks noGrp="1" noChangeAspect="1"/>
          </p:cNvPicPr>
          <p:nvPr>
            <p:ph sz="half" idx="1"/>
          </p:nvPr>
        </p:nvPicPr>
        <p:blipFill>
          <a:blip r:embed="rId2"/>
          <a:stretch>
            <a:fillRect/>
          </a:stretch>
        </p:blipFill>
        <p:spPr>
          <a:xfrm>
            <a:off x="3402044" y="1256420"/>
            <a:ext cx="2339911" cy="3295649"/>
          </a:xfrm>
          <a:prstGeom prst="rect">
            <a:avLst/>
          </a:prstGeom>
        </p:spPr>
      </p:pic>
    </p:spTree>
    <p:extLst>
      <p:ext uri="{BB962C8B-B14F-4D97-AF65-F5344CB8AC3E}">
        <p14:creationId xmlns:p14="http://schemas.microsoft.com/office/powerpoint/2010/main" val="297854605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747767" y="3046320"/>
            <a:ext cx="4926349" cy="461665"/>
          </a:xfrm>
          <a:prstGeom prst="rect">
            <a:avLst/>
          </a:prstGeom>
        </p:spPr>
        <p:txBody>
          <a:bodyPr wrap="none">
            <a:spAutoFit/>
          </a:bodyPr>
          <a:lstStyle/>
          <a:p>
            <a:r>
              <a:rPr lang="de-DE" dirty="0">
                <a:solidFill>
                  <a:schemeClr val="tx2"/>
                </a:solidFill>
              </a:rPr>
              <a:t>https://{{DD}}/</a:t>
            </a:r>
            <a:r>
              <a:rPr lang="de-DE" dirty="0" err="1">
                <a:solidFill>
                  <a:schemeClr val="tx2"/>
                </a:solidFill>
              </a:rPr>
              <a:t>api</a:t>
            </a:r>
            <a:r>
              <a:rPr lang="de-DE" dirty="0">
                <a:solidFill>
                  <a:schemeClr val="tx2"/>
                </a:solidFill>
              </a:rPr>
              <a:t>/</a:t>
            </a:r>
            <a:r>
              <a:rPr lang="de-DE" dirty="0" err="1">
                <a:solidFill>
                  <a:schemeClr val="tx2"/>
                </a:solidFill>
              </a:rPr>
              <a:t>doc</a:t>
            </a:r>
            <a:r>
              <a:rPr lang="de-DE" dirty="0">
                <a:solidFill>
                  <a:schemeClr val="tx2"/>
                </a:solidFill>
              </a:rPr>
              <a:t>/</a:t>
            </a:r>
            <a:r>
              <a:rPr lang="de-DE" dirty="0" err="1">
                <a:solidFill>
                  <a:schemeClr val="tx2"/>
                </a:solidFill>
              </a:rPr>
              <a:t>web_api.json</a:t>
            </a:r>
            <a:endParaRPr lang="de-DE" dirty="0">
              <a:solidFill>
                <a:schemeClr val="tx2"/>
              </a:solidFill>
            </a:endParaRPr>
          </a:p>
        </p:txBody>
      </p:sp>
      <p:sp>
        <p:nvSpPr>
          <p:cNvPr id="2" name="Title 1">
            <a:extLst>
              <a:ext uri="{FF2B5EF4-FFF2-40B4-BE49-F238E27FC236}">
                <a16:creationId xmlns:a16="http://schemas.microsoft.com/office/drawing/2014/main" id="{94AFDA5D-EEED-48AB-A0F9-4B5A13BF47B4}"/>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err="1"/>
              <a:t>swaggerfile</a:t>
            </a:r>
            <a:endParaRPr lang="de-DE"/>
          </a:p>
        </p:txBody>
      </p:sp>
      <p:sp>
        <p:nvSpPr>
          <p:cNvPr id="3" name="Rechteck 2">
            <a:extLst>
              <a:ext uri="{FF2B5EF4-FFF2-40B4-BE49-F238E27FC236}">
                <a16:creationId xmlns:a16="http://schemas.microsoft.com/office/drawing/2014/main" id="{9847882D-6B3B-FF47-A0D2-A94FA449F60C}"/>
              </a:ext>
            </a:extLst>
          </p:cNvPr>
          <p:cNvSpPr/>
          <p:nvPr/>
        </p:nvSpPr>
        <p:spPr>
          <a:xfrm>
            <a:off x="0" y="4791728"/>
            <a:ext cx="4572000" cy="276999"/>
          </a:xfrm>
          <a:prstGeom prst="rect">
            <a:avLst/>
          </a:prstGeom>
        </p:spPr>
        <p:txBody>
          <a:bodyPr>
            <a:spAutoFit/>
          </a:bodyPr>
          <a:lstStyle/>
          <a:p>
            <a:r>
              <a:rPr lang="de-DE" sz="1200" dirty="0">
                <a:hlinkClick r:id="rId3"/>
              </a:rPr>
              <a:t>https://mjstealey.github.io/swagger-demo/swagger/</a:t>
            </a:r>
            <a:endParaRPr lang="en-US" sz="1200" dirty="0"/>
          </a:p>
        </p:txBody>
      </p:sp>
    </p:spTree>
    <p:extLst>
      <p:ext uri="{BB962C8B-B14F-4D97-AF65-F5344CB8AC3E}">
        <p14:creationId xmlns:p14="http://schemas.microsoft.com/office/powerpoint/2010/main" val="168886127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16FBF-410E-4BE0-8149-0F253D51EEC5}"/>
              </a:ext>
            </a:extLst>
          </p:cNvPr>
          <p:cNvSpPr>
            <a:spLocks noGrp="1"/>
          </p:cNvSpPr>
          <p:nvPr>
            <p:ph type="ctrTitle"/>
          </p:nvPr>
        </p:nvSpPr>
        <p:spPr/>
        <p:txBody>
          <a:bodyPr/>
          <a:lstStyle/>
          <a:p>
            <a:endParaRPr lang="de-DE"/>
          </a:p>
        </p:txBody>
      </p:sp>
      <p:sp>
        <p:nvSpPr>
          <p:cNvPr id="5" name="Rectangle 2">
            <a:extLst>
              <a:ext uri="{FF2B5EF4-FFF2-40B4-BE49-F238E27FC236}">
                <a16:creationId xmlns:a16="http://schemas.microsoft.com/office/drawing/2014/main" id="{8213A943-5F78-490F-A498-2AE7725ED76D}"/>
              </a:ext>
            </a:extLst>
          </p:cNvPr>
          <p:cNvSpPr txBox="1">
            <a:spLocks noChangeArrowheads="1"/>
          </p:cNvSpPr>
          <p:nvPr/>
        </p:nvSpPr>
        <p:spPr>
          <a:xfrm>
            <a:off x="539045" y="1878806"/>
            <a:ext cx="7772400" cy="1385888"/>
          </a:xfrm>
          <a:prstGeom prst="rect">
            <a:avLst/>
          </a:prstGeom>
        </p:spPr>
        <p:txBody>
          <a:bodyPr lIns="0" tIns="0" rIns="0" bIns="0" anchor="t" anchorCtr="0"/>
          <a:lstStyle>
            <a:lvl1pPr algn="l" rtl="0" eaLnBrk="1" fontAlgn="base" hangingPunct="1">
              <a:lnSpc>
                <a:spcPct val="100000"/>
              </a:lnSpc>
              <a:spcBef>
                <a:spcPct val="0"/>
              </a:spcBef>
              <a:spcAft>
                <a:spcPct val="0"/>
              </a:spcAft>
              <a:defRPr sz="2800" b="0" cap="all" baseline="0">
                <a:solidFill>
                  <a:schemeClr val="tx2"/>
                </a:solidFill>
                <a:latin typeface="+mj-lt"/>
                <a:ea typeface="Museo Sans For Dell" panose="02000000000000000000" pitchFamily="2" charset="0"/>
                <a:cs typeface="Verdana"/>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de-DE" sz="4400" b="1" cap="none" err="1">
                <a:solidFill>
                  <a:schemeClr val="bg1"/>
                </a:solidFill>
                <a:latin typeface="Arial" panose="020B0604020202020204" pitchFamily="34" charset="0"/>
                <a:cs typeface="Arial" panose="020B0604020202020204" pitchFamily="34" charset="0"/>
              </a:rPr>
              <a:t>ReST</a:t>
            </a:r>
            <a:r>
              <a:rPr lang="en-US" altLang="de-DE" sz="4400" b="1" cap="none">
                <a:solidFill>
                  <a:schemeClr val="bg1"/>
                </a:solidFill>
                <a:latin typeface="Arial" panose="020B0604020202020204" pitchFamily="34" charset="0"/>
                <a:cs typeface="Arial" panose="020B0604020202020204" pitchFamily="34" charset="0"/>
              </a:rPr>
              <a:t> -  </a:t>
            </a:r>
            <a:r>
              <a:rPr lang="en-US" altLang="de-DE" sz="4400" b="1" cap="none">
                <a:solidFill>
                  <a:srgbClr val="FF0000"/>
                </a:solidFill>
                <a:latin typeface="Arial" panose="020B0604020202020204" pitchFamily="34" charset="0"/>
                <a:cs typeface="Arial" panose="020B0604020202020204" pitchFamily="34" charset="0"/>
              </a:rPr>
              <a:t>Re</a:t>
            </a:r>
            <a:r>
              <a:rPr lang="en-US" altLang="de-DE" sz="4400" b="1" cap="none">
                <a:solidFill>
                  <a:schemeClr val="bg1"/>
                </a:solidFill>
                <a:latin typeface="Arial" panose="020B0604020202020204" pitchFamily="34" charset="0"/>
                <a:cs typeface="Arial" panose="020B0604020202020204" pitchFamily="34" charset="0"/>
              </a:rPr>
              <a:t>presentational </a:t>
            </a:r>
            <a:r>
              <a:rPr lang="en-US" altLang="de-DE" sz="4400" b="1" cap="none">
                <a:solidFill>
                  <a:srgbClr val="FF0000"/>
                </a:solidFill>
                <a:latin typeface="Arial" panose="020B0604020202020204" pitchFamily="34" charset="0"/>
                <a:cs typeface="Arial" panose="020B0604020202020204" pitchFamily="34" charset="0"/>
              </a:rPr>
              <a:t>S</a:t>
            </a:r>
            <a:r>
              <a:rPr lang="en-US" altLang="de-DE" sz="4400" b="1" cap="none">
                <a:solidFill>
                  <a:schemeClr val="bg1"/>
                </a:solidFill>
                <a:latin typeface="Arial" panose="020B0604020202020204" pitchFamily="34" charset="0"/>
                <a:cs typeface="Arial" panose="020B0604020202020204" pitchFamily="34" charset="0"/>
              </a:rPr>
              <a:t>tate </a:t>
            </a:r>
            <a:r>
              <a:rPr lang="en-US" altLang="de-DE" sz="4400" b="1" cap="none">
                <a:solidFill>
                  <a:srgbClr val="FF0000"/>
                </a:solidFill>
                <a:latin typeface="Arial" panose="020B0604020202020204" pitchFamily="34" charset="0"/>
                <a:cs typeface="Arial" panose="020B0604020202020204" pitchFamily="34" charset="0"/>
              </a:rPr>
              <a:t>T</a:t>
            </a:r>
            <a:r>
              <a:rPr lang="en-US" altLang="de-DE" sz="4400" b="1" cap="none">
                <a:solidFill>
                  <a:schemeClr val="bg1"/>
                </a:solidFill>
                <a:latin typeface="Arial" panose="020B0604020202020204" pitchFamily="34" charset="0"/>
                <a:cs typeface="Arial" panose="020B0604020202020204" pitchFamily="34" charset="0"/>
              </a:rPr>
              <a:t>ransfer </a:t>
            </a:r>
          </a:p>
        </p:txBody>
      </p:sp>
    </p:spTree>
    <p:extLst>
      <p:ext uri="{BB962C8B-B14F-4D97-AF65-F5344CB8AC3E}">
        <p14:creationId xmlns:p14="http://schemas.microsoft.com/office/powerpoint/2010/main" val="18215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DD2768C-EC23-674E-BEE1-437FBEDB6008}"/>
              </a:ext>
            </a:extLst>
          </p:cNvPr>
          <p:cNvSpPr>
            <a:spLocks noGrp="1"/>
          </p:cNvSpPr>
          <p:nvPr>
            <p:ph type="title"/>
          </p:nvPr>
        </p:nvSpPr>
        <p:spPr/>
        <p:txBody>
          <a:bodyPr/>
          <a:lstStyle/>
          <a:p>
            <a:r>
              <a:rPr lang="de-DE" cap="all" dirty="0"/>
              <a:t>WHAT IS SWAGGER?</a:t>
            </a:r>
            <a:br>
              <a:rPr lang="de-DE" cap="all" dirty="0"/>
            </a:br>
            <a:endParaRPr lang="en-US" dirty="0"/>
          </a:p>
        </p:txBody>
      </p:sp>
      <p:sp>
        <p:nvSpPr>
          <p:cNvPr id="5" name="Inhaltsplatzhalter 4">
            <a:extLst>
              <a:ext uri="{FF2B5EF4-FFF2-40B4-BE49-F238E27FC236}">
                <a16:creationId xmlns:a16="http://schemas.microsoft.com/office/drawing/2014/main" id="{EC21C964-247C-DA4A-A520-5595C35D108C}"/>
              </a:ext>
            </a:extLst>
          </p:cNvPr>
          <p:cNvSpPr>
            <a:spLocks noGrp="1"/>
          </p:cNvSpPr>
          <p:nvPr>
            <p:ph sz="half" idx="1"/>
          </p:nvPr>
        </p:nvSpPr>
        <p:spPr/>
        <p:txBody>
          <a:bodyPr>
            <a:normAutofit/>
          </a:bodyPr>
          <a:lstStyle/>
          <a:p>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a:t>
            </a:r>
          </a:p>
          <a:p>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endParaRPr lang="en-US" dirty="0"/>
          </a:p>
        </p:txBody>
      </p:sp>
      <p:sp>
        <p:nvSpPr>
          <p:cNvPr id="2" name="TextBox 1">
            <a:extLst>
              <a:ext uri="{FF2B5EF4-FFF2-40B4-BE49-F238E27FC236}">
                <a16:creationId xmlns:a16="http://schemas.microsoft.com/office/drawing/2014/main" id="{5157BC65-2202-1B42-AED6-7F572A4793E5}"/>
              </a:ext>
            </a:extLst>
          </p:cNvPr>
          <p:cNvSpPr txBox="1"/>
          <p:nvPr/>
        </p:nvSpPr>
        <p:spPr>
          <a:xfrm>
            <a:off x="1085848" y="3551465"/>
            <a:ext cx="3886201" cy="461665"/>
          </a:xfrm>
          <a:prstGeom prst="rect">
            <a:avLst/>
          </a:prstGeom>
          <a:noFill/>
        </p:spPr>
        <p:txBody>
          <a:bodyPr wrap="square" rtlCol="0">
            <a:spAutoFit/>
          </a:bodyPr>
          <a:lstStyle/>
          <a:p>
            <a:pPr>
              <a:spcBef>
                <a:spcPts val="0"/>
              </a:spcBef>
              <a:spcAft>
                <a:spcPts val="0"/>
              </a:spcAft>
              <a:buClr>
                <a:schemeClr val="bg1"/>
              </a:buClr>
            </a:pPr>
            <a:r>
              <a:rPr lang="en-DE" dirty="0">
                <a:solidFill>
                  <a:schemeClr val="bg2"/>
                </a:solidFill>
                <a:latin typeface="+mn-lt"/>
                <a:hlinkClick r:id="rId3"/>
              </a:rPr>
              <a:t>https://editor.swagger.io</a:t>
            </a:r>
            <a:endParaRPr lang="en-DE" dirty="0">
              <a:solidFill>
                <a:schemeClr val="bg2"/>
              </a:solidFill>
              <a:latin typeface="+mn-lt"/>
            </a:endParaRPr>
          </a:p>
        </p:txBody>
      </p:sp>
    </p:spTree>
    <p:extLst>
      <p:ext uri="{BB962C8B-B14F-4D97-AF65-F5344CB8AC3E}">
        <p14:creationId xmlns:p14="http://schemas.microsoft.com/office/powerpoint/2010/main" val="121441033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221B9-4446-4E4B-A38F-732D1FFF03C2}"/>
              </a:ext>
            </a:extLst>
          </p:cNvPr>
          <p:cNvSpPr>
            <a:spLocks noGrp="1"/>
          </p:cNvSpPr>
          <p:nvPr>
            <p:ph type="ctrTitle"/>
          </p:nvPr>
        </p:nvSpPr>
        <p:spPr/>
        <p:txBody>
          <a:bodyPr/>
          <a:lstStyle/>
          <a:p>
            <a:r>
              <a:rPr lang="de-DE" dirty="0" err="1"/>
              <a:t>Editor.swagger</a:t>
            </a:r>
            <a:r>
              <a:rPr lang="de-DE" dirty="0"/>
              <a:t>,</a:t>
            </a:r>
          </a:p>
        </p:txBody>
      </p:sp>
      <p:pic>
        <p:nvPicPr>
          <p:cNvPr id="3" name="Picture 2">
            <a:extLst>
              <a:ext uri="{FF2B5EF4-FFF2-40B4-BE49-F238E27FC236}">
                <a16:creationId xmlns:a16="http://schemas.microsoft.com/office/drawing/2014/main" id="{D1CB8238-01C7-1544-B1BE-5441C649B49E}"/>
              </a:ext>
            </a:extLst>
          </p:cNvPr>
          <p:cNvPicPr>
            <a:picLocks noChangeAspect="1"/>
          </p:cNvPicPr>
          <p:nvPr/>
        </p:nvPicPr>
        <p:blipFill>
          <a:blip r:embed="rId2"/>
          <a:stretch>
            <a:fillRect/>
          </a:stretch>
        </p:blipFill>
        <p:spPr>
          <a:xfrm>
            <a:off x="106365" y="0"/>
            <a:ext cx="8931269" cy="5143500"/>
          </a:xfrm>
          <a:prstGeom prst="rect">
            <a:avLst/>
          </a:prstGeom>
        </p:spPr>
      </p:pic>
    </p:spTree>
    <p:extLst>
      <p:ext uri="{BB962C8B-B14F-4D97-AF65-F5344CB8AC3E}">
        <p14:creationId xmlns:p14="http://schemas.microsoft.com/office/powerpoint/2010/main" val="386677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1C93A-43F5-4B79-ABE7-86A14734EB38}"/>
              </a:ext>
            </a:extLst>
          </p:cNvPr>
          <p:cNvSpPr>
            <a:spLocks noGrp="1"/>
          </p:cNvSpPr>
          <p:nvPr>
            <p:ph type="title"/>
          </p:nvPr>
        </p:nvSpPr>
        <p:spPr/>
        <p:txBody>
          <a:bodyPr>
            <a:normAutofit/>
          </a:bodyPr>
          <a:lstStyle/>
          <a:p>
            <a:r>
              <a:rPr lang="de-DE" b="1" dirty="0"/>
              <a:t>SWAGGER FILE</a:t>
            </a:r>
            <a:endParaRPr lang="de-DE" dirty="0"/>
          </a:p>
        </p:txBody>
      </p:sp>
    </p:spTree>
    <p:extLst>
      <p:ext uri="{BB962C8B-B14F-4D97-AF65-F5344CB8AC3E}">
        <p14:creationId xmlns:p14="http://schemas.microsoft.com/office/powerpoint/2010/main" val="40611306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84142C-34B7-7745-A577-C4BE8C492B40}"/>
              </a:ext>
            </a:extLst>
          </p:cNvPr>
          <p:cNvPicPr>
            <a:picLocks noChangeAspect="1"/>
          </p:cNvPicPr>
          <p:nvPr/>
        </p:nvPicPr>
        <p:blipFill>
          <a:blip r:embed="rId2"/>
          <a:stretch>
            <a:fillRect/>
          </a:stretch>
        </p:blipFill>
        <p:spPr>
          <a:xfrm>
            <a:off x="285750" y="386500"/>
            <a:ext cx="8548007" cy="4360322"/>
          </a:xfrm>
          <a:prstGeom prst="rect">
            <a:avLst/>
          </a:prstGeom>
        </p:spPr>
      </p:pic>
      <p:sp>
        <p:nvSpPr>
          <p:cNvPr id="3" name="Title 2">
            <a:extLst>
              <a:ext uri="{FF2B5EF4-FFF2-40B4-BE49-F238E27FC236}">
                <a16:creationId xmlns:a16="http://schemas.microsoft.com/office/drawing/2014/main" id="{57BD4494-8284-E540-A42A-9F9FE13C693F}"/>
              </a:ext>
            </a:extLst>
          </p:cNvPr>
          <p:cNvSpPr>
            <a:spLocks noGrp="1"/>
          </p:cNvSpPr>
          <p:nvPr>
            <p:ph type="title"/>
          </p:nvPr>
        </p:nvSpPr>
        <p:spPr/>
        <p:txBody>
          <a:bodyPr/>
          <a:lstStyle/>
          <a:p>
            <a:endParaRPr lang="en-DE" dirty="0"/>
          </a:p>
        </p:txBody>
      </p:sp>
      <p:sp>
        <p:nvSpPr>
          <p:cNvPr id="4" name="Text Placeholder 3">
            <a:extLst>
              <a:ext uri="{FF2B5EF4-FFF2-40B4-BE49-F238E27FC236}">
                <a16:creationId xmlns:a16="http://schemas.microsoft.com/office/drawing/2014/main" id="{1536BCA4-D9A1-E94F-9542-B99737B831C6}"/>
              </a:ext>
            </a:extLst>
          </p:cNvPr>
          <p:cNvSpPr>
            <a:spLocks noGrp="1"/>
          </p:cNvSpPr>
          <p:nvPr>
            <p:ph type="body" sz="half" idx="1"/>
          </p:nvPr>
        </p:nvSpPr>
        <p:spPr/>
        <p:txBody>
          <a:bodyPr/>
          <a:lstStyle/>
          <a:p>
            <a:endParaRPr lang="en-DE" dirty="0"/>
          </a:p>
        </p:txBody>
      </p:sp>
      <p:sp>
        <p:nvSpPr>
          <p:cNvPr id="5" name="Content Placeholder 4">
            <a:extLst>
              <a:ext uri="{FF2B5EF4-FFF2-40B4-BE49-F238E27FC236}">
                <a16:creationId xmlns:a16="http://schemas.microsoft.com/office/drawing/2014/main" id="{EA4B749D-D96A-634A-B4B0-A38AA25E4D46}"/>
              </a:ext>
            </a:extLst>
          </p:cNvPr>
          <p:cNvSpPr>
            <a:spLocks noGrp="1"/>
          </p:cNvSpPr>
          <p:nvPr>
            <p:ph sz="half" idx="2"/>
          </p:nvPr>
        </p:nvSpPr>
        <p:spPr/>
        <p:txBody>
          <a:bodyPr/>
          <a:lstStyle/>
          <a:p>
            <a:endParaRPr lang="en-DE"/>
          </a:p>
        </p:txBody>
      </p:sp>
      <p:cxnSp>
        <p:nvCxnSpPr>
          <p:cNvPr id="8" name="Curved Connector 7">
            <a:extLst>
              <a:ext uri="{FF2B5EF4-FFF2-40B4-BE49-F238E27FC236}">
                <a16:creationId xmlns:a16="http://schemas.microsoft.com/office/drawing/2014/main" id="{B6CEE5ED-5473-AE48-A1A3-A15B18BB4679}"/>
              </a:ext>
            </a:extLst>
          </p:cNvPr>
          <p:cNvCxnSpPr/>
          <p:nvPr/>
        </p:nvCxnSpPr>
        <p:spPr>
          <a:xfrm rot="10800000" flipV="1">
            <a:off x="1791094" y="160735"/>
            <a:ext cx="1121789" cy="225764"/>
          </a:xfrm>
          <a:prstGeom prst="curvedConnector3">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415935-7E4E-3E47-88C1-39556F964F7E}"/>
              </a:ext>
            </a:extLst>
          </p:cNvPr>
          <p:cNvSpPr/>
          <p:nvPr/>
        </p:nvSpPr>
        <p:spPr>
          <a:xfrm>
            <a:off x="3665594" y="-14345"/>
            <a:ext cx="4327467" cy="461665"/>
          </a:xfrm>
          <a:prstGeom prst="rect">
            <a:avLst/>
          </a:prstGeom>
        </p:spPr>
        <p:txBody>
          <a:bodyPr wrap="none">
            <a:spAutoFit/>
          </a:bodyPr>
          <a:lstStyle/>
          <a:p>
            <a:r>
              <a:rPr lang="en-DE" dirty="0"/>
              <a:t>https://developer.dell.com/apis</a:t>
            </a:r>
          </a:p>
        </p:txBody>
      </p:sp>
    </p:spTree>
    <p:extLst>
      <p:ext uri="{BB962C8B-B14F-4D97-AF65-F5344CB8AC3E}">
        <p14:creationId xmlns:p14="http://schemas.microsoft.com/office/powerpoint/2010/main" val="1954972957"/>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C89D-C4DC-ED41-B102-A70EF2CA708D}"/>
              </a:ext>
            </a:extLst>
          </p:cNvPr>
          <p:cNvSpPr>
            <a:spLocks noGrp="1"/>
          </p:cNvSpPr>
          <p:nvPr>
            <p:ph type="title"/>
          </p:nvPr>
        </p:nvSpPr>
        <p:spPr/>
        <p:txBody>
          <a:bodyPr/>
          <a:lstStyle/>
          <a:p>
            <a:r>
              <a:rPr lang="en-DE" dirty="0"/>
              <a:t>Swagger file – OPEN API</a:t>
            </a:r>
          </a:p>
        </p:txBody>
      </p:sp>
      <p:sp>
        <p:nvSpPr>
          <p:cNvPr id="3" name="Text Placeholder 2">
            <a:extLst>
              <a:ext uri="{FF2B5EF4-FFF2-40B4-BE49-F238E27FC236}">
                <a16:creationId xmlns:a16="http://schemas.microsoft.com/office/drawing/2014/main" id="{9C3A54C4-4AD5-F44E-8D1F-6BB5D126CF94}"/>
              </a:ext>
            </a:extLst>
          </p:cNvPr>
          <p:cNvSpPr>
            <a:spLocks noGrp="1"/>
          </p:cNvSpPr>
          <p:nvPr>
            <p:ph type="body" sz="half" idx="1"/>
          </p:nvPr>
        </p:nvSpPr>
        <p:spPr/>
        <p:txBody>
          <a:bodyPr/>
          <a:lstStyle/>
          <a:p>
            <a:endParaRPr lang="en-DE"/>
          </a:p>
        </p:txBody>
      </p:sp>
      <p:sp>
        <p:nvSpPr>
          <p:cNvPr id="4" name="Content Placeholder 3">
            <a:extLst>
              <a:ext uri="{FF2B5EF4-FFF2-40B4-BE49-F238E27FC236}">
                <a16:creationId xmlns:a16="http://schemas.microsoft.com/office/drawing/2014/main" id="{D879C077-5AF6-134C-A8E6-A13E38CE8917}"/>
              </a:ext>
            </a:extLst>
          </p:cNvPr>
          <p:cNvSpPr>
            <a:spLocks noGrp="1"/>
          </p:cNvSpPr>
          <p:nvPr>
            <p:ph sz="half" idx="2"/>
          </p:nvPr>
        </p:nvSpPr>
        <p:spPr/>
        <p:txBody>
          <a:bodyPr/>
          <a:lstStyle/>
          <a:p>
            <a:endParaRPr lang="en-DE"/>
          </a:p>
        </p:txBody>
      </p:sp>
      <p:pic>
        <p:nvPicPr>
          <p:cNvPr id="6" name="Picture 5">
            <a:extLst>
              <a:ext uri="{FF2B5EF4-FFF2-40B4-BE49-F238E27FC236}">
                <a16:creationId xmlns:a16="http://schemas.microsoft.com/office/drawing/2014/main" id="{BF6BCB96-B8EA-C445-98F4-AC10DA63FDB0}"/>
              </a:ext>
            </a:extLst>
          </p:cNvPr>
          <p:cNvPicPr>
            <a:picLocks noChangeAspect="1"/>
          </p:cNvPicPr>
          <p:nvPr/>
        </p:nvPicPr>
        <p:blipFill>
          <a:blip r:embed="rId2"/>
          <a:stretch>
            <a:fillRect/>
          </a:stretch>
        </p:blipFill>
        <p:spPr>
          <a:xfrm>
            <a:off x="0" y="806140"/>
            <a:ext cx="9144000" cy="3531220"/>
          </a:xfrm>
          <a:prstGeom prst="rect">
            <a:avLst/>
          </a:prstGeom>
        </p:spPr>
      </p:pic>
    </p:spTree>
    <p:extLst>
      <p:ext uri="{BB962C8B-B14F-4D97-AF65-F5344CB8AC3E}">
        <p14:creationId xmlns:p14="http://schemas.microsoft.com/office/powerpoint/2010/main" val="3206831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437929" y="3939893"/>
            <a:ext cx="3041217" cy="461665"/>
          </a:xfrm>
          <a:prstGeom prst="rect">
            <a:avLst/>
          </a:prstGeom>
        </p:spPr>
        <p:txBody>
          <a:bodyPr wrap="none">
            <a:spAutoFit/>
          </a:bodyPr>
          <a:lstStyle/>
          <a:p>
            <a:r>
              <a:rPr lang="de-DE">
                <a:solidFill>
                  <a:schemeClr val="tx2"/>
                </a:solidFill>
              </a:rPr>
              <a:t>https:/{{DD}}/</a:t>
            </a:r>
            <a:r>
              <a:rPr lang="de-DE" err="1">
                <a:solidFill>
                  <a:schemeClr val="tx2"/>
                </a:solidFill>
              </a:rPr>
              <a:t>api</a:t>
            </a:r>
            <a:r>
              <a:rPr lang="de-DE">
                <a:solidFill>
                  <a:schemeClr val="tx2"/>
                </a:solidFill>
              </a:rPr>
              <a:t>/</a:t>
            </a:r>
            <a:r>
              <a:rPr lang="de-DE" err="1">
                <a:solidFill>
                  <a:schemeClr val="tx2"/>
                </a:solidFill>
              </a:rPr>
              <a:t>doc</a:t>
            </a:r>
            <a:r>
              <a:rPr lang="de-DE">
                <a:solidFill>
                  <a:schemeClr val="tx2"/>
                </a:solidFill>
              </a:rPr>
              <a:t>/</a:t>
            </a:r>
          </a:p>
        </p:txBody>
      </p:sp>
      <p:sp>
        <p:nvSpPr>
          <p:cNvPr id="2" name="Title 1">
            <a:extLst>
              <a:ext uri="{FF2B5EF4-FFF2-40B4-BE49-F238E27FC236}">
                <a16:creationId xmlns:a16="http://schemas.microsoft.com/office/drawing/2014/main" id="{11835BE6-D50E-443D-97C7-C3961F5A1607}"/>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a:t>Test Client</a:t>
            </a:r>
            <a:endParaRPr lang="de-DE"/>
          </a:p>
        </p:txBody>
      </p:sp>
    </p:spTree>
    <p:extLst>
      <p:ext uri="{BB962C8B-B14F-4D97-AF65-F5344CB8AC3E}">
        <p14:creationId xmlns:p14="http://schemas.microsoft.com/office/powerpoint/2010/main" val="51110553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04F1-FA13-4B5C-A46C-2BDF6A72641E}"/>
              </a:ext>
            </a:extLst>
          </p:cNvPr>
          <p:cNvSpPr>
            <a:spLocks noGrp="1"/>
          </p:cNvSpPr>
          <p:nvPr>
            <p:ph type="ctrTitle"/>
          </p:nvPr>
        </p:nvSpPr>
        <p:spPr/>
        <p:txBody>
          <a:bodyPr/>
          <a:lstStyle/>
          <a:p>
            <a:endParaRPr lang="de-DE"/>
          </a:p>
        </p:txBody>
      </p:sp>
      <p:pic>
        <p:nvPicPr>
          <p:cNvPr id="4" name="Grafik 3">
            <a:extLst>
              <a:ext uri="{FF2B5EF4-FFF2-40B4-BE49-F238E27FC236}">
                <a16:creationId xmlns:a16="http://schemas.microsoft.com/office/drawing/2014/main" id="{DF99D887-9E10-1B49-A728-A52C0CDA1171}"/>
              </a:ext>
            </a:extLst>
          </p:cNvPr>
          <p:cNvPicPr>
            <a:picLocks noChangeAspect="1"/>
          </p:cNvPicPr>
          <p:nvPr/>
        </p:nvPicPr>
        <p:blipFill>
          <a:blip r:embed="rId2"/>
          <a:stretch>
            <a:fillRect/>
          </a:stretch>
        </p:blipFill>
        <p:spPr>
          <a:xfrm>
            <a:off x="63223" y="68911"/>
            <a:ext cx="7559815" cy="5143500"/>
          </a:xfrm>
          <a:prstGeom prst="rect">
            <a:avLst/>
          </a:prstGeom>
        </p:spPr>
      </p:pic>
      <p:sp>
        <p:nvSpPr>
          <p:cNvPr id="3" name="Subtitle 2">
            <a:extLst>
              <a:ext uri="{FF2B5EF4-FFF2-40B4-BE49-F238E27FC236}">
                <a16:creationId xmlns:a16="http://schemas.microsoft.com/office/drawing/2014/main" id="{30F8466B-EA69-45E4-A286-D3E2A676E25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27279705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6F8F-D970-49AA-85D1-85215564A3F5}"/>
              </a:ext>
            </a:extLst>
          </p:cNvPr>
          <p:cNvSpPr>
            <a:spLocks noGrp="1"/>
          </p:cNvSpPr>
          <p:nvPr>
            <p:ph type="ctrTitle"/>
          </p:nvPr>
        </p:nvSpPr>
        <p:spPr/>
        <p:txBody>
          <a:bodyPr vert="horz" lIns="91440" tIns="45720" rIns="91440" bIns="45720" rtlCol="0" anchor="t">
            <a:normAutofit/>
          </a:bodyPr>
          <a:lstStyle/>
          <a:p>
            <a:r>
              <a:rPr lang="en-US" sz="3600" kern="1200">
                <a:solidFill>
                  <a:schemeClr val="bg2"/>
                </a:solidFill>
                <a:latin typeface="+mj-lt"/>
                <a:ea typeface="+mj-ea"/>
                <a:cs typeface="+mj-cs"/>
              </a:rPr>
              <a:t>Authentication</a:t>
            </a:r>
          </a:p>
        </p:txBody>
      </p:sp>
      <p:sp>
        <p:nvSpPr>
          <p:cNvPr id="4" name="Untertitel 3">
            <a:extLst>
              <a:ext uri="{FF2B5EF4-FFF2-40B4-BE49-F238E27FC236}">
                <a16:creationId xmlns:a16="http://schemas.microsoft.com/office/drawing/2014/main" id="{34349818-B617-7040-9384-4207C2ADA941}"/>
              </a:ext>
            </a:extLst>
          </p:cNvPr>
          <p:cNvSpPr>
            <a:spLocks noGrp="1"/>
          </p:cNvSpPr>
          <p:nvPr>
            <p:ph type="subTitle" idx="1"/>
          </p:nvPr>
        </p:nvSpPr>
        <p:spPr/>
        <p:txBody>
          <a:bodyPr/>
          <a:lstStyle/>
          <a:p>
            <a:endParaRPr lang="en-US"/>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1200">
                <a:solidFill>
                  <a:schemeClr val="bg2"/>
                </a:solidFill>
                <a:ea typeface="+mj-ea"/>
              </a:rPr>
              <a:t>Token based</a:t>
            </a:r>
          </a:p>
        </p:txBody>
      </p:sp>
    </p:spTree>
    <p:extLst>
      <p:ext uri="{BB962C8B-B14F-4D97-AF65-F5344CB8AC3E}">
        <p14:creationId xmlns:p14="http://schemas.microsoft.com/office/powerpoint/2010/main" val="1788746582"/>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213727" y="3639585"/>
            <a:ext cx="3108543" cy="1200329"/>
          </a:xfrm>
          <a:prstGeom prst="rect">
            <a:avLst/>
          </a:prstGeom>
        </p:spPr>
        <p:txBody>
          <a:bodyPr wrap="none">
            <a:spAutoFit/>
          </a:bodyPr>
          <a:lstStyle/>
          <a:p>
            <a:r>
              <a:rPr lang="de-DE" sz="1800" dirty="0">
                <a:solidFill>
                  <a:schemeClr val="bg2"/>
                </a:solidFill>
              </a:rPr>
              <a:t>https://{{DD}}:3009/</a:t>
            </a:r>
            <a:r>
              <a:rPr lang="de-DE" sz="1800" dirty="0" err="1">
                <a:solidFill>
                  <a:schemeClr val="bg2"/>
                </a:solidFill>
              </a:rPr>
              <a:t>rest</a:t>
            </a:r>
            <a:r>
              <a:rPr lang="de-DE" sz="1800" dirty="0">
                <a:solidFill>
                  <a:schemeClr val="bg2"/>
                </a:solidFill>
              </a:rPr>
              <a:t>/v1.0/</a:t>
            </a:r>
          </a:p>
          <a:p>
            <a:r>
              <a:rPr lang="de-DE" sz="1800" dirty="0">
                <a:solidFill>
                  <a:schemeClr val="bg2"/>
                </a:solidFill>
              </a:rPr>
              <a:t>https://{{DD}}:3009/</a:t>
            </a:r>
            <a:r>
              <a:rPr lang="de-DE" sz="1800" dirty="0" err="1">
                <a:solidFill>
                  <a:schemeClr val="bg2"/>
                </a:solidFill>
              </a:rPr>
              <a:t>rest</a:t>
            </a:r>
            <a:r>
              <a:rPr lang="de-DE" sz="1800" dirty="0">
                <a:solidFill>
                  <a:schemeClr val="bg2"/>
                </a:solidFill>
              </a:rPr>
              <a:t>/v2.0/</a:t>
            </a:r>
          </a:p>
          <a:p>
            <a:r>
              <a:rPr lang="de-DE" sz="1800" dirty="0">
                <a:solidFill>
                  <a:schemeClr val="bg2"/>
                </a:solidFill>
              </a:rPr>
              <a:t>https://{{DD}}:3009/</a:t>
            </a:r>
            <a:r>
              <a:rPr lang="de-DE" sz="1800" dirty="0" err="1">
                <a:solidFill>
                  <a:schemeClr val="bg2"/>
                </a:solidFill>
              </a:rPr>
              <a:t>rest</a:t>
            </a:r>
            <a:r>
              <a:rPr lang="de-DE" sz="1800" dirty="0">
                <a:solidFill>
                  <a:schemeClr val="bg2"/>
                </a:solidFill>
              </a:rPr>
              <a:t>/v3.0/</a:t>
            </a:r>
          </a:p>
          <a:p>
            <a:endParaRPr lang="de-DE" sz="1800" dirty="0">
              <a:solidFill>
                <a:schemeClr val="bg2"/>
              </a:solidFill>
            </a:endParaRPr>
          </a:p>
        </p:txBody>
      </p:sp>
      <p:sp>
        <p:nvSpPr>
          <p:cNvPr id="3" name="Titel 2">
            <a:extLst>
              <a:ext uri="{FF2B5EF4-FFF2-40B4-BE49-F238E27FC236}">
                <a16:creationId xmlns:a16="http://schemas.microsoft.com/office/drawing/2014/main" id="{B2A14CF1-E6F1-5F4E-8E04-835E55DAEBFF}"/>
              </a:ext>
            </a:extLst>
          </p:cNvPr>
          <p:cNvSpPr>
            <a:spLocks noGrp="1"/>
          </p:cNvSpPr>
          <p:nvPr>
            <p:ph type="ctrTitle"/>
          </p:nvPr>
        </p:nvSpPr>
        <p:spPr/>
        <p:txBody>
          <a:bodyPr/>
          <a:lstStyle/>
          <a:p>
            <a:r>
              <a:rPr lang="en-US" dirty="0"/>
              <a:t>{{</a:t>
            </a:r>
            <a:r>
              <a:rPr lang="en-US" dirty="0" err="1"/>
              <a:t>baseUrl</a:t>
            </a:r>
            <a:r>
              <a:rPr lang="en-US" dirty="0"/>
              <a:t>}}</a:t>
            </a:r>
            <a:r>
              <a:rPr lang="en-US" kern="1200" dirty="0">
                <a:solidFill>
                  <a:schemeClr val="bg2"/>
                </a:solidFill>
              </a:rPr>
              <a:t> Endpoint</a:t>
            </a:r>
            <a:endParaRPr lang="en-US" dirty="0"/>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19" y="1892903"/>
            <a:ext cx="5200791" cy="276999"/>
          </a:xfrm>
        </p:spPr>
        <p:txBody>
          <a:bodyPr/>
          <a:lstStyle/>
          <a:p>
            <a:r>
              <a:rPr lang="en-US" dirty="0"/>
              <a:t>{{</a:t>
            </a:r>
            <a:r>
              <a:rPr lang="en-US" dirty="0" err="1"/>
              <a:t>baseUrl</a:t>
            </a:r>
            <a:r>
              <a:rPr lang="en-US" dirty="0"/>
              <a:t>}}</a:t>
            </a:r>
            <a:r>
              <a:rPr lang="de-DE" dirty="0">
                <a:solidFill>
                  <a:schemeClr val="bg2"/>
                </a:solidFill>
              </a:rPr>
              <a:t> : </a:t>
            </a:r>
            <a:r>
              <a:rPr lang="de-DE" dirty="0"/>
              <a:t>https://{{DD}}:3009</a:t>
            </a:r>
          </a:p>
        </p:txBody>
      </p:sp>
      <p:sp>
        <p:nvSpPr>
          <p:cNvPr id="2" name="Rectangle 1">
            <a:extLst>
              <a:ext uri="{FF2B5EF4-FFF2-40B4-BE49-F238E27FC236}">
                <a16:creationId xmlns:a16="http://schemas.microsoft.com/office/drawing/2014/main" id="{3876792A-3880-284A-9967-DA3C94D3C16B}"/>
              </a:ext>
            </a:extLst>
          </p:cNvPr>
          <p:cNvSpPr/>
          <p:nvPr/>
        </p:nvSpPr>
        <p:spPr>
          <a:xfrm>
            <a:off x="213727" y="2960343"/>
            <a:ext cx="1401346" cy="461665"/>
          </a:xfrm>
          <a:prstGeom prst="rect">
            <a:avLst/>
          </a:prstGeom>
        </p:spPr>
        <p:txBody>
          <a:bodyPr wrap="none">
            <a:spAutoFit/>
          </a:bodyPr>
          <a:lstStyle/>
          <a:p>
            <a:r>
              <a:rPr lang="en-US" dirty="0">
                <a:solidFill>
                  <a:schemeClr val="bg2"/>
                </a:solidFill>
              </a:rPr>
              <a:t>Endpoint</a:t>
            </a:r>
            <a:endParaRPr lang="en-DE" dirty="0"/>
          </a:p>
        </p:txBody>
      </p:sp>
    </p:spTree>
    <p:extLst>
      <p:ext uri="{BB962C8B-B14F-4D97-AF65-F5344CB8AC3E}">
        <p14:creationId xmlns:p14="http://schemas.microsoft.com/office/powerpoint/2010/main" val="350306627"/>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Next Level </a:t>
            </a:r>
            <a:r>
              <a:rPr lang="en-US" dirty="0" err="1"/>
              <a:t>CodeGen</a:t>
            </a:r>
            <a:endParaRPr lang="en-US" dirty="0"/>
          </a:p>
        </p:txBody>
      </p:sp>
    </p:spTree>
    <p:extLst>
      <p:ext uri="{BB962C8B-B14F-4D97-AF65-F5344CB8AC3E}">
        <p14:creationId xmlns:p14="http://schemas.microsoft.com/office/powerpoint/2010/main" val="211049070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31D0BA-C78C-4B9D-9902-9432A3A45D79}"/>
              </a:ext>
            </a:extLst>
          </p:cNvPr>
          <p:cNvSpPr>
            <a:spLocks noGrp="1"/>
          </p:cNvSpPr>
          <p:nvPr>
            <p:ph sz="half" idx="1"/>
          </p:nvPr>
        </p:nvSpPr>
        <p:spPr/>
        <p:txBody>
          <a:bodyPr anchor="ctr">
            <a:normAutofit/>
          </a:bodyPr>
          <a:lstStyle/>
          <a:p>
            <a:pPr marL="0" indent="0" algn="ctr">
              <a:buNone/>
            </a:pPr>
            <a:r>
              <a:rPr lang="en-US" altLang="de-DE" sz="3200">
                <a:solidFill>
                  <a:schemeClr val="bg2"/>
                </a:solidFill>
                <a:latin typeface="+mj-lt"/>
              </a:rPr>
              <a:t>REST is a term coined by Roy Fielding to describe an </a:t>
            </a:r>
            <a:r>
              <a:rPr lang="en-US" altLang="de-DE" sz="3200" b="1">
                <a:solidFill>
                  <a:schemeClr val="bg2"/>
                </a:solidFill>
                <a:latin typeface="+mj-lt"/>
              </a:rPr>
              <a:t>architecture style</a:t>
            </a:r>
            <a:r>
              <a:rPr lang="en-US" altLang="de-DE" sz="3200">
                <a:solidFill>
                  <a:schemeClr val="bg2"/>
                </a:solidFill>
                <a:latin typeface="+mj-lt"/>
              </a:rPr>
              <a:t> of networked systems. REST is an acronym standing for Representational State Transfer.</a:t>
            </a:r>
            <a:endParaRPr lang="de-DE" sz="3200">
              <a:solidFill>
                <a:schemeClr val="bg2"/>
              </a:solidFill>
              <a:latin typeface="+mj-lt"/>
            </a:endParaRPr>
          </a:p>
        </p:txBody>
      </p:sp>
      <p:sp>
        <p:nvSpPr>
          <p:cNvPr id="3" name="Title 2">
            <a:extLst>
              <a:ext uri="{FF2B5EF4-FFF2-40B4-BE49-F238E27FC236}">
                <a16:creationId xmlns:a16="http://schemas.microsoft.com/office/drawing/2014/main" id="{2688F3B8-94CB-461F-A087-445391AB9543}"/>
              </a:ext>
            </a:extLst>
          </p:cNvPr>
          <p:cNvSpPr>
            <a:spLocks noGrp="1"/>
          </p:cNvSpPr>
          <p:nvPr>
            <p:ph type="title"/>
          </p:nvPr>
        </p:nvSpPr>
        <p:spPr/>
        <p:txBody>
          <a:bodyPr/>
          <a:lstStyle/>
          <a:p>
            <a:r>
              <a:rPr lang="en-US" altLang="de-DE" b="1"/>
              <a:t>What is REST ?</a:t>
            </a:r>
            <a:br>
              <a:rPr lang="en-US" altLang="de-DE" b="1">
                <a:solidFill>
                  <a:schemeClr val="folHlink"/>
                </a:solidFill>
                <a:latin typeface="Times New Roman" panose="02020603050405020304" pitchFamily="18" charset="0"/>
              </a:rPr>
            </a:br>
            <a:endParaRPr lang="de-DE"/>
          </a:p>
        </p:txBody>
      </p:sp>
    </p:spTree>
    <p:extLst>
      <p:ext uri="{BB962C8B-B14F-4D97-AF65-F5344CB8AC3E}">
        <p14:creationId xmlns:p14="http://schemas.microsoft.com/office/powerpoint/2010/main" val="269041640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6BFE4-69AA-AC4C-9636-733C0035CC07}"/>
              </a:ext>
            </a:extLst>
          </p:cNvPr>
          <p:cNvSpPr>
            <a:spLocks noGrp="1"/>
          </p:cNvSpPr>
          <p:nvPr>
            <p:ph type="title"/>
          </p:nvPr>
        </p:nvSpPr>
        <p:spPr/>
        <p:txBody>
          <a:bodyPr/>
          <a:lstStyle/>
          <a:p>
            <a:r>
              <a:rPr lang="en-US" dirty="0" err="1"/>
              <a:t>Codegen</a:t>
            </a:r>
            <a:r>
              <a:rPr lang="en-US" dirty="0"/>
              <a:t>	</a:t>
            </a:r>
          </a:p>
        </p:txBody>
      </p:sp>
      <p:pic>
        <p:nvPicPr>
          <p:cNvPr id="5" name="Inhaltsplatzhalter 4">
            <a:extLst>
              <a:ext uri="{FF2B5EF4-FFF2-40B4-BE49-F238E27FC236}">
                <a16:creationId xmlns:a16="http://schemas.microsoft.com/office/drawing/2014/main" id="{7FDCC19B-9FAE-DD4A-A946-FE72AD2485CD}"/>
              </a:ext>
            </a:extLst>
          </p:cNvPr>
          <p:cNvPicPr>
            <a:picLocks noGrp="1" noChangeAspect="1"/>
          </p:cNvPicPr>
          <p:nvPr>
            <p:ph sz="half" idx="1"/>
          </p:nvPr>
        </p:nvPicPr>
        <p:blipFill>
          <a:blip r:embed="rId2"/>
          <a:stretch>
            <a:fillRect/>
          </a:stretch>
        </p:blipFill>
        <p:spPr>
          <a:xfrm>
            <a:off x="453542" y="713232"/>
            <a:ext cx="7954962" cy="3413682"/>
          </a:xfrm>
          <a:prstGeom prst="rect">
            <a:avLst/>
          </a:prstGeom>
        </p:spPr>
      </p:pic>
      <p:sp>
        <p:nvSpPr>
          <p:cNvPr id="2" name="Rectangle 1">
            <a:extLst>
              <a:ext uri="{FF2B5EF4-FFF2-40B4-BE49-F238E27FC236}">
                <a16:creationId xmlns:a16="http://schemas.microsoft.com/office/drawing/2014/main" id="{62C3C2A3-EF16-454B-BB56-A19B57DEBFF4}"/>
              </a:ext>
            </a:extLst>
          </p:cNvPr>
          <p:cNvSpPr/>
          <p:nvPr/>
        </p:nvSpPr>
        <p:spPr>
          <a:xfrm>
            <a:off x="357808" y="4267097"/>
            <a:ext cx="7573617" cy="307777"/>
          </a:xfrm>
          <a:prstGeom prst="rect">
            <a:avLst/>
          </a:prstGeom>
        </p:spPr>
        <p:txBody>
          <a:bodyPr wrap="square">
            <a:spAutoFit/>
          </a:bodyPr>
          <a:lstStyle/>
          <a:p>
            <a:r>
              <a:rPr lang="de-DE" sz="1400">
                <a:solidFill>
                  <a:srgbClr val="000000"/>
                </a:solidFill>
                <a:latin typeface="Calibri" panose="020F0502020204030204" pitchFamily="34" charset="0"/>
                <a:ea typeface="Calibri" panose="020F0502020204030204" pitchFamily="34" charset="0"/>
              </a:rPr>
              <a:t># java -</a:t>
            </a:r>
            <a:r>
              <a:rPr lang="de-DE" sz="1400" err="1">
                <a:solidFill>
                  <a:srgbClr val="000000"/>
                </a:solidFill>
                <a:latin typeface="Calibri" panose="020F0502020204030204" pitchFamily="34" charset="0"/>
                <a:ea typeface="Calibri" panose="020F0502020204030204" pitchFamily="34" charset="0"/>
              </a:rPr>
              <a:t>jar</a:t>
            </a:r>
            <a:r>
              <a:rPr lang="de-DE" sz="1400">
                <a:solidFill>
                  <a:srgbClr val="000000"/>
                </a:solidFill>
                <a:latin typeface="Calibri" panose="020F0502020204030204" pitchFamily="34" charset="0"/>
                <a:ea typeface="Calibri" panose="020F0502020204030204" pitchFamily="34" charset="0"/>
              </a:rPr>
              <a:t>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/swagger-codegen-cli-2.2.1.jar </a:t>
            </a:r>
            <a:r>
              <a:rPr lang="de-DE" sz="1400" err="1">
                <a:solidFill>
                  <a:srgbClr val="000000"/>
                </a:solidFill>
                <a:latin typeface="Calibri" panose="020F0502020204030204" pitchFamily="34" charset="0"/>
                <a:ea typeface="Calibri" panose="020F0502020204030204" pitchFamily="34" charset="0"/>
              </a:rPr>
              <a:t>generate</a:t>
            </a:r>
            <a:r>
              <a:rPr lang="de-DE" sz="1400">
                <a:solidFill>
                  <a:srgbClr val="000000"/>
                </a:solidFill>
                <a:latin typeface="Calibri" panose="020F0502020204030204" pitchFamily="34" charset="0"/>
                <a:ea typeface="Calibri" panose="020F0502020204030204" pitchFamily="34" charset="0"/>
              </a:rPr>
              <a:t> -i ./</a:t>
            </a:r>
            <a:r>
              <a:rPr lang="de-DE" sz="1400" err="1">
                <a:solidFill>
                  <a:srgbClr val="000000"/>
                </a:solidFill>
                <a:latin typeface="Calibri" panose="020F0502020204030204" pitchFamily="34" charset="0"/>
                <a:ea typeface="Calibri" panose="020F0502020204030204" pitchFamily="34" charset="0"/>
              </a:rPr>
              <a:t>swagger.json</a:t>
            </a:r>
            <a:r>
              <a:rPr lang="de-DE" sz="1400">
                <a:solidFill>
                  <a:srgbClr val="000000"/>
                </a:solidFill>
                <a:latin typeface="Calibri" panose="020F0502020204030204" pitchFamily="34" charset="0"/>
                <a:ea typeface="Calibri" panose="020F0502020204030204" pitchFamily="34" charset="0"/>
              </a:rPr>
              <a:t> -l </a:t>
            </a:r>
            <a:r>
              <a:rPr lang="de-DE" sz="1400" err="1">
                <a:solidFill>
                  <a:srgbClr val="000000"/>
                </a:solidFill>
                <a:latin typeface="Calibri" panose="020F0502020204030204" pitchFamily="34" charset="0"/>
                <a:ea typeface="Calibri" panose="020F0502020204030204" pitchFamily="34" charset="0"/>
              </a:rPr>
              <a:t>python</a:t>
            </a:r>
            <a:r>
              <a:rPr lang="de-DE" sz="1400">
                <a:solidFill>
                  <a:srgbClr val="000000"/>
                </a:solidFill>
                <a:latin typeface="Calibri" panose="020F0502020204030204" pitchFamily="34" charset="0"/>
                <a:ea typeface="Calibri" panose="020F0502020204030204" pitchFamily="34" charset="0"/>
              </a:rPr>
              <a:t> -o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/REST_API</a:t>
            </a:r>
          </a:p>
        </p:txBody>
      </p:sp>
    </p:spTree>
    <p:extLst>
      <p:ext uri="{BB962C8B-B14F-4D97-AF65-F5344CB8AC3E}">
        <p14:creationId xmlns:p14="http://schemas.microsoft.com/office/powerpoint/2010/main" val="453095325"/>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930FB-FAB6-6145-99FB-DC0DC0AA378B}"/>
              </a:ext>
            </a:extLst>
          </p:cNvPr>
          <p:cNvSpPr>
            <a:spLocks noGrp="1"/>
          </p:cNvSpPr>
          <p:nvPr>
            <p:ph type="title"/>
          </p:nvPr>
        </p:nvSpPr>
        <p:spPr/>
        <p:txBody>
          <a:bodyPr/>
          <a:lstStyle/>
          <a:p>
            <a:endParaRPr lang="en-US"/>
          </a:p>
        </p:txBody>
      </p:sp>
      <p:sp>
        <p:nvSpPr>
          <p:cNvPr id="6" name="Inhaltsplatzhalter 5">
            <a:extLst>
              <a:ext uri="{FF2B5EF4-FFF2-40B4-BE49-F238E27FC236}">
                <a16:creationId xmlns:a16="http://schemas.microsoft.com/office/drawing/2014/main" id="{C090143C-DE17-B345-AD11-EF1C5B062B9F}"/>
              </a:ext>
            </a:extLst>
          </p:cNvPr>
          <p:cNvSpPr>
            <a:spLocks noGrp="1"/>
          </p:cNvSpPr>
          <p:nvPr>
            <p:ph sz="half" idx="1"/>
          </p:nvPr>
        </p:nvSpPr>
        <p:spPr/>
        <p:txBody>
          <a:bodyPr/>
          <a:lstStyle/>
          <a:p>
            <a:endParaRPr lang="en-US"/>
          </a:p>
        </p:txBody>
      </p:sp>
      <p:pic>
        <p:nvPicPr>
          <p:cNvPr id="7" name="Grafik 6">
            <a:extLst>
              <a:ext uri="{FF2B5EF4-FFF2-40B4-BE49-F238E27FC236}">
                <a16:creationId xmlns:a16="http://schemas.microsoft.com/office/drawing/2014/main" id="{CCBE04DF-A6D5-9E48-9367-49A04C5FB284}"/>
              </a:ext>
            </a:extLst>
          </p:cNvPr>
          <p:cNvPicPr>
            <a:picLocks noChangeAspect="1"/>
          </p:cNvPicPr>
          <p:nvPr/>
        </p:nvPicPr>
        <p:blipFill>
          <a:blip r:embed="rId2"/>
          <a:stretch>
            <a:fillRect/>
          </a:stretch>
        </p:blipFill>
        <p:spPr>
          <a:xfrm>
            <a:off x="0" y="0"/>
            <a:ext cx="8273727" cy="5143500"/>
          </a:xfrm>
          <a:prstGeom prst="rect">
            <a:avLst/>
          </a:prstGeom>
        </p:spPr>
      </p:pic>
    </p:spTree>
    <p:extLst>
      <p:ext uri="{BB962C8B-B14F-4D97-AF65-F5344CB8AC3E}">
        <p14:creationId xmlns:p14="http://schemas.microsoft.com/office/powerpoint/2010/main" val="124442981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334B3-EC96-9748-AAF1-18B69308EF7B}"/>
              </a:ext>
            </a:extLst>
          </p:cNvPr>
          <p:cNvPicPr>
            <a:picLocks noChangeAspect="1"/>
          </p:cNvPicPr>
          <p:nvPr/>
        </p:nvPicPr>
        <p:blipFill>
          <a:blip r:embed="rId2"/>
          <a:stretch>
            <a:fillRect/>
          </a:stretch>
        </p:blipFill>
        <p:spPr>
          <a:xfrm>
            <a:off x="-38701" y="1156199"/>
            <a:ext cx="9144000" cy="3421680"/>
          </a:xfrm>
          <a:prstGeom prst="rect">
            <a:avLst/>
          </a:prstGeom>
        </p:spPr>
      </p:pic>
      <p:sp>
        <p:nvSpPr>
          <p:cNvPr id="2" name="Title 1">
            <a:extLst>
              <a:ext uri="{FF2B5EF4-FFF2-40B4-BE49-F238E27FC236}">
                <a16:creationId xmlns:a16="http://schemas.microsoft.com/office/drawing/2014/main" id="{57BA6F8F-D970-49AA-85D1-85215564A3F5}"/>
              </a:ext>
            </a:extLst>
          </p:cNvPr>
          <p:cNvSpPr>
            <a:spLocks noGrp="1"/>
          </p:cNvSpPr>
          <p:nvPr>
            <p:ph type="title"/>
          </p:nvPr>
        </p:nvSpPr>
        <p:spPr/>
        <p:txBody>
          <a:bodyPr vert="horz" lIns="91440" tIns="45720" rIns="91440" bIns="45720" rtlCol="0" anchor="t">
            <a:normAutofit fontScale="90000"/>
          </a:bodyPr>
          <a:lstStyle/>
          <a:p>
            <a:r>
              <a:rPr lang="en-US" sz="3600" kern="1200" dirty="0">
                <a:solidFill>
                  <a:schemeClr val="bg2"/>
                </a:solidFill>
                <a:latin typeface="+mj-lt"/>
                <a:ea typeface="+mj-ea"/>
                <a:cs typeface="+mj-cs"/>
              </a:rPr>
              <a:t>GitHub Repository</a:t>
            </a:r>
          </a:p>
        </p:txBody>
      </p:sp>
      <p:sp>
        <p:nvSpPr>
          <p:cNvPr id="3" name="Content Placeholder 2">
            <a:extLst>
              <a:ext uri="{FF2B5EF4-FFF2-40B4-BE49-F238E27FC236}">
                <a16:creationId xmlns:a16="http://schemas.microsoft.com/office/drawing/2014/main" id="{826D4567-23B4-4FFF-BCB7-CD5F518F0C26}"/>
              </a:ext>
            </a:extLst>
          </p:cNvPr>
          <p:cNvSpPr>
            <a:spLocks noGrp="1"/>
          </p:cNvSpPr>
          <p:nvPr>
            <p:ph sz="half" idx="1"/>
          </p:nvPr>
        </p:nvSpPr>
        <p:spPr>
          <a:xfrm>
            <a:off x="-117567" y="859536"/>
            <a:ext cx="10461717" cy="296663"/>
          </a:xfrm>
        </p:spPr>
        <p:txBody>
          <a:bodyPr>
            <a:normAutofit/>
          </a:bodyPr>
          <a:lstStyle/>
          <a:p>
            <a:r>
              <a:rPr lang="de-DE" sz="1200" dirty="0">
                <a:hlinkClick r:id="rId3"/>
              </a:rPr>
              <a:t>https://github.com/juergenschubert/DELLEMC-DPS-ReST-api/tree/main/PowerProtect%20DataDomain/DDOS%207.6</a:t>
            </a:r>
            <a:endParaRPr lang="de-DE" sz="1200" dirty="0"/>
          </a:p>
          <a:p>
            <a:endParaRPr lang="de-DE" sz="1200" dirty="0"/>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endParaRPr lang="en-US" kern="1200">
              <a:solidFill>
                <a:schemeClr val="bg2"/>
              </a:solidFill>
              <a:ea typeface="+mj-ea"/>
            </a:endParaRPr>
          </a:p>
        </p:txBody>
      </p:sp>
      <p:pic>
        <p:nvPicPr>
          <p:cNvPr id="1026" name="Picture 2" descr="Bildergebnis fÃ¼r github ICOn">
            <a:extLst>
              <a:ext uri="{FF2B5EF4-FFF2-40B4-BE49-F238E27FC236}">
                <a16:creationId xmlns:a16="http://schemas.microsoft.com/office/drawing/2014/main" id="{BBDE2CC1-43FF-42C0-9198-C10190889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859" y="2688336"/>
            <a:ext cx="2937281" cy="244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0146"/>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Use Case – create a new DD User</a:t>
            </a:r>
          </a:p>
        </p:txBody>
      </p:sp>
    </p:spTree>
    <p:extLst>
      <p:ext uri="{BB962C8B-B14F-4D97-AF65-F5344CB8AC3E}">
        <p14:creationId xmlns:p14="http://schemas.microsoft.com/office/powerpoint/2010/main" val="1120166025"/>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BFC44-F9A5-CE4F-ADEB-086365C8F9A0}"/>
              </a:ext>
            </a:extLst>
          </p:cNvPr>
          <p:cNvSpPr>
            <a:spLocks noGrp="1"/>
          </p:cNvSpPr>
          <p:nvPr>
            <p:ph type="title"/>
          </p:nvPr>
        </p:nvSpPr>
        <p:spPr/>
        <p:txBody>
          <a:bodyPr/>
          <a:lstStyle/>
          <a:p>
            <a:r>
              <a:rPr lang="en-DE" dirty="0"/>
              <a:t>Workflow</a:t>
            </a:r>
          </a:p>
        </p:txBody>
      </p:sp>
      <p:sp>
        <p:nvSpPr>
          <p:cNvPr id="4" name="Content Placeholder 3">
            <a:extLst>
              <a:ext uri="{FF2B5EF4-FFF2-40B4-BE49-F238E27FC236}">
                <a16:creationId xmlns:a16="http://schemas.microsoft.com/office/drawing/2014/main" id="{2610285A-EA3D-BF44-9A72-00063026D137}"/>
              </a:ext>
            </a:extLst>
          </p:cNvPr>
          <p:cNvSpPr>
            <a:spLocks noGrp="1"/>
          </p:cNvSpPr>
          <p:nvPr>
            <p:ph sz="half" idx="1"/>
          </p:nvPr>
        </p:nvSpPr>
        <p:spPr/>
        <p:txBody>
          <a:bodyPr/>
          <a:lstStyle/>
          <a:p>
            <a:r>
              <a:rPr lang="en-DE" dirty="0"/>
              <a:t>Lookup the apis we will use</a:t>
            </a:r>
          </a:p>
          <a:p>
            <a:pPr lvl="1"/>
            <a:r>
              <a:rPr lang="en-US" dirty="0"/>
              <a:t>E</a:t>
            </a:r>
            <a:r>
              <a:rPr lang="en-DE" dirty="0"/>
              <a:t>ither online </a:t>
            </a:r>
            <a:r>
              <a:rPr lang="en-US" dirty="0">
                <a:hlinkClick r:id="rId2"/>
              </a:rPr>
              <a:t>https://developer.dell.com/apis</a:t>
            </a:r>
            <a:endParaRPr lang="en-DE" dirty="0"/>
          </a:p>
          <a:p>
            <a:pPr lvl="1"/>
            <a:r>
              <a:rPr lang="en-DE" dirty="0"/>
              <a:t>Postman</a:t>
            </a:r>
          </a:p>
          <a:p>
            <a:r>
              <a:rPr lang="en-DE" dirty="0"/>
              <a:t>Authenticate</a:t>
            </a:r>
          </a:p>
          <a:p>
            <a:pPr lvl="1"/>
            <a:r>
              <a:rPr lang="en-US" dirty="0"/>
              <a:t>G</a:t>
            </a:r>
            <a:r>
              <a:rPr lang="en-DE" dirty="0"/>
              <a:t>et back auth token</a:t>
            </a:r>
          </a:p>
          <a:p>
            <a:r>
              <a:rPr lang="en-DE" dirty="0"/>
              <a:t>List available User</a:t>
            </a:r>
          </a:p>
          <a:p>
            <a:r>
              <a:rPr lang="en-DE" dirty="0"/>
              <a:t>Create a new User</a:t>
            </a:r>
          </a:p>
        </p:txBody>
      </p:sp>
    </p:spTree>
    <p:extLst>
      <p:ext uri="{BB962C8B-B14F-4D97-AF65-F5344CB8AC3E}">
        <p14:creationId xmlns:p14="http://schemas.microsoft.com/office/powerpoint/2010/main" val="403785361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logo&#10;&#10;Description automatically generated with low confidence">
            <a:extLst>
              <a:ext uri="{FF2B5EF4-FFF2-40B4-BE49-F238E27FC236}">
                <a16:creationId xmlns:a16="http://schemas.microsoft.com/office/drawing/2014/main" id="{F5B44A1B-599C-9C4D-AE18-4C146202F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 y="183887"/>
            <a:ext cx="1881908" cy="1078176"/>
          </a:xfrm>
          <a:prstGeom prst="rect">
            <a:avLst/>
          </a:prstGeom>
        </p:spPr>
      </p:pic>
      <p:sp>
        <p:nvSpPr>
          <p:cNvPr id="10" name="TextBox 9">
            <a:extLst>
              <a:ext uri="{FF2B5EF4-FFF2-40B4-BE49-F238E27FC236}">
                <a16:creationId xmlns:a16="http://schemas.microsoft.com/office/drawing/2014/main" id="{EEF7603C-26C8-3B44-B9BC-5FF6449EB98E}"/>
              </a:ext>
            </a:extLst>
          </p:cNvPr>
          <p:cNvSpPr txBox="1"/>
          <p:nvPr/>
        </p:nvSpPr>
        <p:spPr>
          <a:xfrm>
            <a:off x="246409" y="1262063"/>
            <a:ext cx="1881907" cy="400110"/>
          </a:xfrm>
          <a:prstGeom prst="rect">
            <a:avLst/>
          </a:prstGeom>
          <a:noFill/>
        </p:spPr>
        <p:txBody>
          <a:bodyPr wrap="square" rtlCol="0">
            <a:spAutoFit/>
          </a:bodyPr>
          <a:lstStyle/>
          <a:p>
            <a:pPr>
              <a:spcBef>
                <a:spcPts val="0"/>
              </a:spcBef>
              <a:spcAft>
                <a:spcPts val="0"/>
              </a:spcAft>
              <a:buClr>
                <a:schemeClr val="bg1"/>
              </a:buClr>
            </a:pPr>
            <a:r>
              <a:rPr lang="en-DE" sz="2000" dirty="0">
                <a:solidFill>
                  <a:schemeClr val="tx2"/>
                </a:solidFill>
                <a:latin typeface="+mn-lt"/>
              </a:rPr>
              <a:t>Developer</a:t>
            </a:r>
          </a:p>
        </p:txBody>
      </p:sp>
      <p:sp>
        <p:nvSpPr>
          <p:cNvPr id="11" name="Rectangle 10">
            <a:extLst>
              <a:ext uri="{FF2B5EF4-FFF2-40B4-BE49-F238E27FC236}">
                <a16:creationId xmlns:a16="http://schemas.microsoft.com/office/drawing/2014/main" id="{8F25FF67-BA63-184C-ABEC-FAF3357D04F8}"/>
              </a:ext>
            </a:extLst>
          </p:cNvPr>
          <p:cNvSpPr/>
          <p:nvPr/>
        </p:nvSpPr>
        <p:spPr>
          <a:xfrm>
            <a:off x="246409" y="2233196"/>
            <a:ext cx="3027334" cy="338554"/>
          </a:xfrm>
          <a:prstGeom prst="rect">
            <a:avLst/>
          </a:prstGeom>
        </p:spPr>
        <p:txBody>
          <a:bodyPr wrap="square">
            <a:spAutoFit/>
          </a:bodyPr>
          <a:lstStyle/>
          <a:p>
            <a:r>
              <a:rPr lang="en-DE" sz="1600" dirty="0">
                <a:solidFill>
                  <a:schemeClr val="tx2"/>
                </a:solidFill>
              </a:rPr>
              <a:t>https://developer.dell.com/apis</a:t>
            </a:r>
          </a:p>
        </p:txBody>
      </p:sp>
      <p:pic>
        <p:nvPicPr>
          <p:cNvPr id="12" name="Picture 11">
            <a:extLst>
              <a:ext uri="{FF2B5EF4-FFF2-40B4-BE49-F238E27FC236}">
                <a16:creationId xmlns:a16="http://schemas.microsoft.com/office/drawing/2014/main" id="{CB12BDD2-42CB-954C-9215-3F7CB652F722}"/>
              </a:ext>
            </a:extLst>
          </p:cNvPr>
          <p:cNvPicPr>
            <a:picLocks noChangeAspect="1"/>
          </p:cNvPicPr>
          <p:nvPr/>
        </p:nvPicPr>
        <p:blipFill>
          <a:blip r:embed="rId3"/>
          <a:stretch>
            <a:fillRect/>
          </a:stretch>
        </p:blipFill>
        <p:spPr>
          <a:xfrm>
            <a:off x="3754869" y="164302"/>
            <a:ext cx="5137987" cy="2325011"/>
          </a:xfrm>
          <a:prstGeom prst="rect">
            <a:avLst/>
          </a:prstGeom>
        </p:spPr>
      </p:pic>
      <p:pic>
        <p:nvPicPr>
          <p:cNvPr id="13" name="Picture 12">
            <a:extLst>
              <a:ext uri="{FF2B5EF4-FFF2-40B4-BE49-F238E27FC236}">
                <a16:creationId xmlns:a16="http://schemas.microsoft.com/office/drawing/2014/main" id="{251F97CB-196F-8D47-BF8C-3E8069164316}"/>
              </a:ext>
            </a:extLst>
          </p:cNvPr>
          <p:cNvPicPr>
            <a:picLocks noChangeAspect="1"/>
          </p:cNvPicPr>
          <p:nvPr/>
        </p:nvPicPr>
        <p:blipFill>
          <a:blip r:embed="rId4"/>
          <a:stretch>
            <a:fillRect/>
          </a:stretch>
        </p:blipFill>
        <p:spPr>
          <a:xfrm>
            <a:off x="3754869" y="2654188"/>
            <a:ext cx="5886947" cy="2137945"/>
          </a:xfrm>
          <a:prstGeom prst="rect">
            <a:avLst/>
          </a:prstGeom>
        </p:spPr>
      </p:pic>
    </p:spTree>
    <p:extLst>
      <p:ext uri="{BB962C8B-B14F-4D97-AF65-F5344CB8AC3E}">
        <p14:creationId xmlns:p14="http://schemas.microsoft.com/office/powerpoint/2010/main" val="298491663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964F90-6BC9-814C-922E-477C6B552553}"/>
              </a:ext>
            </a:extLst>
          </p:cNvPr>
          <p:cNvSpPr>
            <a:spLocks noGrp="1"/>
          </p:cNvSpPr>
          <p:nvPr>
            <p:ph type="subTitle" idx="1"/>
          </p:nvPr>
        </p:nvSpPr>
        <p:spPr/>
        <p:txBody>
          <a:bodyPr/>
          <a:lstStyle/>
          <a:p>
            <a:endParaRPr lang="en-DE"/>
          </a:p>
        </p:txBody>
      </p:sp>
      <p:sp>
        <p:nvSpPr>
          <p:cNvPr id="3" name="Title 2">
            <a:extLst>
              <a:ext uri="{FF2B5EF4-FFF2-40B4-BE49-F238E27FC236}">
                <a16:creationId xmlns:a16="http://schemas.microsoft.com/office/drawing/2014/main" id="{665BF6CC-5623-7E4C-8AB4-D27D29BB21CF}"/>
              </a:ext>
            </a:extLst>
          </p:cNvPr>
          <p:cNvSpPr>
            <a:spLocks noGrp="1"/>
          </p:cNvSpPr>
          <p:nvPr>
            <p:ph type="ctrTitle"/>
          </p:nvPr>
        </p:nvSpPr>
        <p:spPr/>
        <p:txBody>
          <a:bodyPr/>
          <a:lstStyle/>
          <a:p>
            <a:endParaRPr lang="en-DE"/>
          </a:p>
        </p:txBody>
      </p:sp>
      <p:pic>
        <p:nvPicPr>
          <p:cNvPr id="4" name="Picture 3">
            <a:extLst>
              <a:ext uri="{FF2B5EF4-FFF2-40B4-BE49-F238E27FC236}">
                <a16:creationId xmlns:a16="http://schemas.microsoft.com/office/drawing/2014/main" id="{BB76F1B9-B258-4F46-A214-0A768BA86E7E}"/>
              </a:ext>
            </a:extLst>
          </p:cNvPr>
          <p:cNvPicPr>
            <a:picLocks noChangeAspect="1"/>
          </p:cNvPicPr>
          <p:nvPr/>
        </p:nvPicPr>
        <p:blipFill>
          <a:blip r:embed="rId2"/>
          <a:stretch>
            <a:fillRect/>
          </a:stretch>
        </p:blipFill>
        <p:spPr>
          <a:xfrm>
            <a:off x="3897063" y="0"/>
            <a:ext cx="4940221" cy="2186655"/>
          </a:xfrm>
          <a:prstGeom prst="rect">
            <a:avLst/>
          </a:prstGeom>
        </p:spPr>
      </p:pic>
      <p:pic>
        <p:nvPicPr>
          <p:cNvPr id="6" name="Picture 5" descr="Logo&#10;&#10;Description automatically generated">
            <a:extLst>
              <a:ext uri="{FF2B5EF4-FFF2-40B4-BE49-F238E27FC236}">
                <a16:creationId xmlns:a16="http://schemas.microsoft.com/office/drawing/2014/main" id="{54B5F679-86C1-F340-89DE-18C80B1F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0"/>
            <a:ext cx="3114796" cy="2799716"/>
          </a:xfrm>
          <a:prstGeom prst="rect">
            <a:avLst/>
          </a:prstGeom>
        </p:spPr>
      </p:pic>
      <p:pic>
        <p:nvPicPr>
          <p:cNvPr id="7" name="Picture 6">
            <a:extLst>
              <a:ext uri="{FF2B5EF4-FFF2-40B4-BE49-F238E27FC236}">
                <a16:creationId xmlns:a16="http://schemas.microsoft.com/office/drawing/2014/main" id="{DF5581BD-8688-3C40-A3F9-9C0D5B89C120}"/>
              </a:ext>
            </a:extLst>
          </p:cNvPr>
          <p:cNvPicPr>
            <a:picLocks noChangeAspect="1"/>
          </p:cNvPicPr>
          <p:nvPr/>
        </p:nvPicPr>
        <p:blipFill>
          <a:blip r:embed="rId4"/>
          <a:stretch>
            <a:fillRect/>
          </a:stretch>
        </p:blipFill>
        <p:spPr>
          <a:xfrm>
            <a:off x="3897063" y="2186655"/>
            <a:ext cx="4553400" cy="2564513"/>
          </a:xfrm>
          <a:prstGeom prst="rect">
            <a:avLst/>
          </a:prstGeom>
        </p:spPr>
      </p:pic>
    </p:spTree>
    <p:extLst>
      <p:ext uri="{BB962C8B-B14F-4D97-AF65-F5344CB8AC3E}">
        <p14:creationId xmlns:p14="http://schemas.microsoft.com/office/powerpoint/2010/main" val="177997890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83E3E-046D-204A-9600-89455E953A9B}"/>
              </a:ext>
            </a:extLst>
          </p:cNvPr>
          <p:cNvSpPr>
            <a:spLocks noGrp="1"/>
          </p:cNvSpPr>
          <p:nvPr>
            <p:ph type="ctrTitle"/>
          </p:nvPr>
        </p:nvSpPr>
        <p:spPr>
          <a:xfrm>
            <a:off x="274320" y="290332"/>
            <a:ext cx="3171614" cy="553999"/>
          </a:xfrm>
        </p:spPr>
        <p:txBody>
          <a:bodyPr>
            <a:normAutofit fontScale="90000"/>
          </a:bodyPr>
          <a:lstStyle/>
          <a:p>
            <a:r>
              <a:rPr lang="en-DE" dirty="0"/>
              <a:t>Authenticate</a:t>
            </a:r>
          </a:p>
        </p:txBody>
      </p:sp>
      <p:sp>
        <p:nvSpPr>
          <p:cNvPr id="6" name="Rectangle 5">
            <a:extLst>
              <a:ext uri="{FF2B5EF4-FFF2-40B4-BE49-F238E27FC236}">
                <a16:creationId xmlns:a16="http://schemas.microsoft.com/office/drawing/2014/main" id="{C62069C6-1D2D-2A4A-8C6F-D5BD213631D8}"/>
              </a:ext>
            </a:extLst>
          </p:cNvPr>
          <p:cNvSpPr/>
          <p:nvPr/>
        </p:nvSpPr>
        <p:spPr>
          <a:xfrm>
            <a:off x="3615269" y="105665"/>
            <a:ext cx="5596464" cy="2031325"/>
          </a:xfrm>
          <a:prstGeom prst="rect">
            <a:avLst/>
          </a:prstGeom>
        </p:spPr>
        <p:txBody>
          <a:bodyPr wrap="square">
            <a:spAutoFit/>
          </a:bodyPr>
          <a:lstStyle/>
          <a:p>
            <a:r>
              <a:rPr lang="en-US" sz="1800" dirty="0">
                <a:solidFill>
                  <a:srgbClr val="000000"/>
                </a:solidFill>
                <a:latin typeface="IBMPlexMono, Monaco,  Courier New"/>
              </a:rPr>
              <a:t>curl --location --request POST </a:t>
            </a:r>
            <a:r>
              <a:rPr lang="en-US" sz="1800" dirty="0">
                <a:solidFill>
                  <a:srgbClr val="2A00FF"/>
                </a:solidFill>
                <a:latin typeface="IBMPlexMono, Monaco,  Courier New"/>
              </a:rPr>
              <a:t>'https://10.59.96.75:3009/rest/v1.0/auth'</a:t>
            </a:r>
            <a:r>
              <a:rPr lang="en-US" sz="1800" dirty="0">
                <a:solidFill>
                  <a:srgbClr val="000000"/>
                </a:solidFill>
                <a:latin typeface="IBMPlexMono, Monaco,  Courier New"/>
              </a:rPr>
              <a:t> \</a:t>
            </a:r>
          </a:p>
          <a:p>
            <a:r>
              <a:rPr lang="en-US" sz="1800" dirty="0">
                <a:solidFill>
                  <a:srgbClr val="000000"/>
                </a:solidFill>
                <a:latin typeface="IBMPlexMono, Monaco,  Courier New"/>
              </a:rPr>
              <a:t>--header </a:t>
            </a:r>
            <a:r>
              <a:rPr lang="en-US" sz="1800" dirty="0">
                <a:solidFill>
                  <a:srgbClr val="2A00FF"/>
                </a:solidFill>
                <a:latin typeface="IBMPlexMono, Monaco,  Courier New"/>
              </a:rPr>
              <a:t>'Content-Type: application/json'</a:t>
            </a:r>
            <a:r>
              <a:rPr lang="en-US" sz="1800" dirty="0">
                <a:solidFill>
                  <a:srgbClr val="000000"/>
                </a:solidFill>
                <a:latin typeface="IBMPlexMono, Monaco,  Courier New"/>
              </a:rPr>
              <a:t> \</a:t>
            </a:r>
          </a:p>
          <a:p>
            <a:r>
              <a:rPr lang="en-US" sz="1800" dirty="0">
                <a:solidFill>
                  <a:srgbClr val="000000"/>
                </a:solidFill>
                <a:latin typeface="IBMPlexMono, Monaco,  Courier New"/>
              </a:rPr>
              <a:t>--data-raw </a:t>
            </a:r>
            <a:r>
              <a:rPr lang="en-US" sz="1800" dirty="0">
                <a:solidFill>
                  <a:srgbClr val="2A00FF"/>
                </a:solidFill>
                <a:latin typeface="IBMPlexMono, Monaco,  Courier New"/>
              </a:rPr>
              <a:t>'{</a:t>
            </a:r>
            <a:endParaRPr lang="en-US" sz="1800" dirty="0">
              <a:solidFill>
                <a:srgbClr val="000000"/>
              </a:solidFill>
              <a:latin typeface="IBMPlexMono, Monaco,  Courier New"/>
            </a:endParaRPr>
          </a:p>
          <a:p>
            <a:r>
              <a:rPr lang="en-US" sz="1800" dirty="0">
                <a:solidFill>
                  <a:srgbClr val="2A00FF"/>
                </a:solidFill>
                <a:latin typeface="IBMPlexMono, Monaco,  Courier New"/>
              </a:rPr>
              <a:t>"username"</a:t>
            </a:r>
            <a:r>
              <a:rPr lang="en-US" sz="1800" dirty="0">
                <a:solidFill>
                  <a:srgbClr val="000000"/>
                </a:solidFill>
                <a:latin typeface="IBMPlexMono, Monaco,  Courier New"/>
              </a:rPr>
              <a:t>: </a:t>
            </a:r>
            <a:r>
              <a:rPr lang="en-US" sz="1800" dirty="0">
                <a:solidFill>
                  <a:srgbClr val="2A00FF"/>
                </a:solidFill>
                <a:latin typeface="IBMPlexMono, Monaco,  Courier New"/>
              </a:rPr>
              <a:t>"sysadmin"</a:t>
            </a:r>
            <a:r>
              <a:rPr lang="en-US" sz="1800" dirty="0">
                <a:solidFill>
                  <a:srgbClr val="000000"/>
                </a:solidFill>
                <a:latin typeface="IBMPlexMono, Monaco,  Courier New"/>
              </a:rPr>
              <a:t>,</a:t>
            </a:r>
          </a:p>
          <a:p>
            <a:r>
              <a:rPr lang="en-US" sz="1800" dirty="0">
                <a:solidFill>
                  <a:srgbClr val="2A00FF"/>
                </a:solidFill>
                <a:latin typeface="IBMPlexMono, Monaco,  Courier New"/>
              </a:rPr>
              <a:t>"password"</a:t>
            </a:r>
            <a:r>
              <a:rPr lang="en-US" sz="1800" dirty="0">
                <a:solidFill>
                  <a:srgbClr val="000000"/>
                </a:solidFill>
                <a:latin typeface="IBMPlexMono, Monaco,  Courier New"/>
              </a:rPr>
              <a:t>: </a:t>
            </a:r>
            <a:r>
              <a:rPr lang="en-US" sz="1800" dirty="0">
                <a:solidFill>
                  <a:srgbClr val="2A00FF"/>
                </a:solidFill>
                <a:latin typeface="IBMPlexMono, Monaco,  Courier New"/>
              </a:rPr>
              <a:t>"Password123!"</a:t>
            </a:r>
            <a:endParaRPr lang="en-US" sz="1800" dirty="0">
              <a:solidFill>
                <a:srgbClr val="000000"/>
              </a:solidFill>
              <a:latin typeface="IBMPlexMono, Monaco,  Courier New"/>
            </a:endParaRPr>
          </a:p>
          <a:p>
            <a:r>
              <a:rPr lang="en-US" sz="1800" dirty="0">
                <a:solidFill>
                  <a:srgbClr val="000000"/>
                </a:solidFill>
                <a:latin typeface="IBMPlexMono, Monaco,  Courier New"/>
              </a:rPr>
              <a:t>}</a:t>
            </a:r>
            <a:r>
              <a:rPr lang="en-US" sz="1800" dirty="0">
                <a:solidFill>
                  <a:srgbClr val="2A00FF"/>
                </a:solidFill>
                <a:latin typeface="IBMPlexMono, Monaco,  Courier New"/>
              </a:rPr>
              <a:t>'</a:t>
            </a:r>
            <a:endParaRPr lang="en-US" sz="1800" b="0" dirty="0">
              <a:solidFill>
                <a:srgbClr val="000000"/>
              </a:solidFill>
              <a:effectLst/>
              <a:latin typeface="IBMPlexMono, Monaco,  Courier New"/>
            </a:endParaRPr>
          </a:p>
        </p:txBody>
      </p:sp>
      <p:pic>
        <p:nvPicPr>
          <p:cNvPr id="7" name="Picture 6">
            <a:extLst>
              <a:ext uri="{FF2B5EF4-FFF2-40B4-BE49-F238E27FC236}">
                <a16:creationId xmlns:a16="http://schemas.microsoft.com/office/drawing/2014/main" id="{C7FCB551-5408-884B-8BEF-5420BE6875E1}"/>
              </a:ext>
            </a:extLst>
          </p:cNvPr>
          <p:cNvPicPr>
            <a:picLocks noChangeAspect="1"/>
          </p:cNvPicPr>
          <p:nvPr/>
        </p:nvPicPr>
        <p:blipFill>
          <a:blip r:embed="rId2"/>
          <a:stretch>
            <a:fillRect/>
          </a:stretch>
        </p:blipFill>
        <p:spPr>
          <a:xfrm>
            <a:off x="3835399" y="2724994"/>
            <a:ext cx="4684183" cy="2069187"/>
          </a:xfrm>
          <a:prstGeom prst="rect">
            <a:avLst/>
          </a:prstGeom>
        </p:spPr>
      </p:pic>
      <p:pic>
        <p:nvPicPr>
          <p:cNvPr id="8" name="Picture 7">
            <a:extLst>
              <a:ext uri="{FF2B5EF4-FFF2-40B4-BE49-F238E27FC236}">
                <a16:creationId xmlns:a16="http://schemas.microsoft.com/office/drawing/2014/main" id="{8A848BAE-16AB-2D4A-A3C8-B37BB5880598}"/>
              </a:ext>
            </a:extLst>
          </p:cNvPr>
          <p:cNvPicPr>
            <a:picLocks noChangeAspect="1"/>
          </p:cNvPicPr>
          <p:nvPr/>
        </p:nvPicPr>
        <p:blipFill>
          <a:blip r:embed="rId3"/>
          <a:stretch>
            <a:fillRect/>
          </a:stretch>
        </p:blipFill>
        <p:spPr>
          <a:xfrm>
            <a:off x="5632273" y="1768801"/>
            <a:ext cx="3511727" cy="1184793"/>
          </a:xfrm>
          <a:prstGeom prst="rect">
            <a:avLst/>
          </a:prstGeom>
        </p:spPr>
      </p:pic>
      <p:sp>
        <p:nvSpPr>
          <p:cNvPr id="10" name="Subtitle 9">
            <a:extLst>
              <a:ext uri="{FF2B5EF4-FFF2-40B4-BE49-F238E27FC236}">
                <a16:creationId xmlns:a16="http://schemas.microsoft.com/office/drawing/2014/main" id="{87870A49-FB59-5440-BF7F-9BDB73748192}"/>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94548004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5E82D1A-5CDC-B543-81F3-56599B3451C9}"/>
              </a:ext>
            </a:extLst>
          </p:cNvPr>
          <p:cNvSpPr>
            <a:spLocks noGrp="1"/>
          </p:cNvSpPr>
          <p:nvPr>
            <p:ph type="subTitle" idx="1"/>
          </p:nvPr>
        </p:nvSpPr>
        <p:spPr>
          <a:xfrm>
            <a:off x="274320" y="940540"/>
            <a:ext cx="2943013" cy="276999"/>
          </a:xfrm>
        </p:spPr>
        <p:txBody>
          <a:bodyPr/>
          <a:lstStyle/>
          <a:p>
            <a:r>
              <a:rPr lang="en-US" dirty="0"/>
              <a:t>R</a:t>
            </a:r>
            <a:r>
              <a:rPr lang="en-DE" dirty="0"/>
              <a:t>eturn auth token</a:t>
            </a:r>
          </a:p>
        </p:txBody>
      </p:sp>
      <p:sp>
        <p:nvSpPr>
          <p:cNvPr id="4" name="Title 3">
            <a:extLst>
              <a:ext uri="{FF2B5EF4-FFF2-40B4-BE49-F238E27FC236}">
                <a16:creationId xmlns:a16="http://schemas.microsoft.com/office/drawing/2014/main" id="{27D83E3E-046D-204A-9600-89455E953A9B}"/>
              </a:ext>
            </a:extLst>
          </p:cNvPr>
          <p:cNvSpPr>
            <a:spLocks noGrp="1"/>
          </p:cNvSpPr>
          <p:nvPr>
            <p:ph type="ctrTitle"/>
          </p:nvPr>
        </p:nvSpPr>
        <p:spPr>
          <a:xfrm>
            <a:off x="274320" y="290332"/>
            <a:ext cx="3171614" cy="691801"/>
          </a:xfrm>
        </p:spPr>
        <p:txBody>
          <a:bodyPr/>
          <a:lstStyle/>
          <a:p>
            <a:r>
              <a:rPr lang="en-DE" dirty="0"/>
              <a:t>Authenticate</a:t>
            </a:r>
          </a:p>
        </p:txBody>
      </p:sp>
      <p:pic>
        <p:nvPicPr>
          <p:cNvPr id="7" name="Picture 6">
            <a:extLst>
              <a:ext uri="{FF2B5EF4-FFF2-40B4-BE49-F238E27FC236}">
                <a16:creationId xmlns:a16="http://schemas.microsoft.com/office/drawing/2014/main" id="{C7FCB551-5408-884B-8BEF-5420BE6875E1}"/>
              </a:ext>
            </a:extLst>
          </p:cNvPr>
          <p:cNvPicPr>
            <a:picLocks noChangeAspect="1"/>
          </p:cNvPicPr>
          <p:nvPr/>
        </p:nvPicPr>
        <p:blipFill>
          <a:blip r:embed="rId2"/>
          <a:stretch>
            <a:fillRect/>
          </a:stretch>
        </p:blipFill>
        <p:spPr>
          <a:xfrm>
            <a:off x="3835399" y="182946"/>
            <a:ext cx="4684183" cy="2069187"/>
          </a:xfrm>
          <a:prstGeom prst="rect">
            <a:avLst/>
          </a:prstGeom>
        </p:spPr>
      </p:pic>
      <p:pic>
        <p:nvPicPr>
          <p:cNvPr id="3" name="Picture 2">
            <a:extLst>
              <a:ext uri="{FF2B5EF4-FFF2-40B4-BE49-F238E27FC236}">
                <a16:creationId xmlns:a16="http://schemas.microsoft.com/office/drawing/2014/main" id="{D52A1669-90FD-934F-9016-BB31949DB8F8}"/>
              </a:ext>
            </a:extLst>
          </p:cNvPr>
          <p:cNvPicPr>
            <a:picLocks noChangeAspect="1"/>
          </p:cNvPicPr>
          <p:nvPr/>
        </p:nvPicPr>
        <p:blipFill>
          <a:blip r:embed="rId3"/>
          <a:stretch>
            <a:fillRect/>
          </a:stretch>
        </p:blipFill>
        <p:spPr>
          <a:xfrm>
            <a:off x="1921932" y="1269496"/>
            <a:ext cx="7082367" cy="3480304"/>
          </a:xfrm>
          <a:prstGeom prst="rect">
            <a:avLst/>
          </a:prstGeom>
        </p:spPr>
      </p:pic>
    </p:spTree>
    <p:extLst>
      <p:ext uri="{BB962C8B-B14F-4D97-AF65-F5344CB8AC3E}">
        <p14:creationId xmlns:p14="http://schemas.microsoft.com/office/powerpoint/2010/main" val="193360555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Use Case – create a new DD User with PowerShell</a:t>
            </a:r>
          </a:p>
        </p:txBody>
      </p:sp>
    </p:spTree>
    <p:extLst>
      <p:ext uri="{BB962C8B-B14F-4D97-AF65-F5344CB8AC3E}">
        <p14:creationId xmlns:p14="http://schemas.microsoft.com/office/powerpoint/2010/main" val="222262773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6A6F60F-E509-4D77-8130-054B601FF07F}"/>
              </a:ext>
            </a:extLst>
          </p:cNvPr>
          <p:cNvSpPr>
            <a:spLocks noGrp="1" noChangeArrowheads="1"/>
          </p:cNvSpPr>
          <p:nvPr>
            <p:ph type="ctrTitle"/>
          </p:nvPr>
        </p:nvSpPr>
        <p:spPr/>
        <p:txBody>
          <a:bodyPr/>
          <a:lstStyle/>
          <a:p>
            <a:r>
              <a:rPr lang="en-US" altLang="de-DE" b="1" cap="none">
                <a:solidFill>
                  <a:schemeClr val="bg1"/>
                </a:solidFill>
                <a:latin typeface="Arial" panose="020B0604020202020204" pitchFamily="34" charset="0"/>
                <a:cs typeface="Arial" panose="020B0604020202020204" pitchFamily="34" charset="0"/>
              </a:rPr>
              <a:t>Rest – An architectural Style</a:t>
            </a:r>
          </a:p>
        </p:txBody>
      </p:sp>
      <p:sp>
        <p:nvSpPr>
          <p:cNvPr id="50179" name="Rectangle 3">
            <a:extLst>
              <a:ext uri="{FF2B5EF4-FFF2-40B4-BE49-F238E27FC236}">
                <a16:creationId xmlns:a16="http://schemas.microsoft.com/office/drawing/2014/main" id="{1443EA80-BEC7-418D-82EB-737B9F6119C7}"/>
              </a:ext>
            </a:extLst>
          </p:cNvPr>
          <p:cNvSpPr>
            <a:spLocks noGrp="1" noChangeArrowheads="1"/>
          </p:cNvSpPr>
          <p:nvPr>
            <p:ph sz="half" idx="4294967295"/>
          </p:nvPr>
        </p:nvSpPr>
        <p:spPr>
          <a:xfrm>
            <a:off x="1083734" y="1283230"/>
            <a:ext cx="6589007" cy="3017837"/>
          </a:xfrm>
          <a:prstGeom prst="rect">
            <a:avLst/>
          </a:prstGeom>
        </p:spPr>
        <p:txBody>
          <a:bodyPr>
            <a:normAutofit fontScale="85000" lnSpcReduction="20000"/>
          </a:bodyPr>
          <a:lstStyle/>
          <a:p>
            <a:pPr>
              <a:buFont typeface="Wingdings" panose="05000000000000000000" pitchFamily="2" charset="2"/>
              <a:buNone/>
            </a:pPr>
            <a:r>
              <a:rPr lang="en-US" altLang="de-DE" sz="1800" dirty="0">
                <a:solidFill>
                  <a:schemeClr val="bg2"/>
                </a:solidFill>
                <a:latin typeface="+mn-lt"/>
              </a:rPr>
              <a:t>Elements</a:t>
            </a:r>
          </a:p>
          <a:p>
            <a:r>
              <a:rPr lang="en-US" altLang="de-DE" sz="1800" dirty="0">
                <a:solidFill>
                  <a:schemeClr val="bg2"/>
                </a:solidFill>
                <a:latin typeface="+mn-lt"/>
              </a:rPr>
              <a:t>Components – Proxy , gateway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Connectors   – client , server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Data             – resource , representation </a:t>
            </a:r>
            <a:r>
              <a:rPr lang="en-US" altLang="de-DE" sz="1800" dirty="0" err="1">
                <a:solidFill>
                  <a:schemeClr val="bg2"/>
                </a:solidFill>
                <a:latin typeface="+mn-lt"/>
              </a:rPr>
              <a:t>etc</a:t>
            </a:r>
            <a:endParaRPr lang="en-US" altLang="de-DE" sz="1800" dirty="0">
              <a:solidFill>
                <a:schemeClr val="bg2"/>
              </a:solidFill>
              <a:latin typeface="+mn-lt"/>
            </a:endParaRPr>
          </a:p>
          <a:p>
            <a:endParaRPr lang="en-US" altLang="de-DE" sz="1800" dirty="0">
              <a:solidFill>
                <a:schemeClr val="bg2"/>
              </a:solidFill>
              <a:latin typeface="+mn-lt"/>
            </a:endParaRPr>
          </a:p>
          <a:p>
            <a:pPr>
              <a:buFont typeface="Wingdings" panose="05000000000000000000" pitchFamily="2" charset="2"/>
              <a:buNone/>
            </a:pPr>
            <a:r>
              <a:rPr lang="en-US" altLang="de-DE" sz="1800" dirty="0">
                <a:solidFill>
                  <a:schemeClr val="bg2"/>
                </a:solidFill>
                <a:latin typeface="+mn-lt"/>
              </a:rPr>
              <a:t>REST</a:t>
            </a:r>
          </a:p>
          <a:p>
            <a:r>
              <a:rPr lang="en-US" altLang="de-DE" sz="1800" dirty="0">
                <a:solidFill>
                  <a:schemeClr val="bg2"/>
                </a:solidFill>
                <a:latin typeface="+mn-lt"/>
              </a:rPr>
              <a:t>Ignores component implementation details.</a:t>
            </a:r>
          </a:p>
          <a:p>
            <a:r>
              <a:rPr lang="en-US" altLang="de-DE" sz="1800" dirty="0">
                <a:solidFill>
                  <a:schemeClr val="bg2"/>
                </a:solidFill>
                <a:latin typeface="+mn-lt"/>
              </a:rPr>
              <a:t>Focus on roles of components, their interactions and their</a:t>
            </a:r>
          </a:p>
          <a:p>
            <a:pPr>
              <a:buFont typeface="Wingdings" panose="05000000000000000000" pitchFamily="2" charset="2"/>
              <a:buNone/>
            </a:pPr>
            <a:r>
              <a:rPr lang="en-US" altLang="de-DE" sz="1800" dirty="0">
                <a:solidFill>
                  <a:schemeClr val="bg2"/>
                </a:solidFill>
                <a:latin typeface="+mn-lt"/>
              </a:rPr>
              <a:t>     interpretation of data elements.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955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3196F-9BB2-4CFA-A7FE-F06B57792ECF}"/>
              </a:ext>
            </a:extLst>
          </p:cNvPr>
          <p:cNvSpPr>
            <a:spLocks noGrp="1"/>
          </p:cNvSpPr>
          <p:nvPr>
            <p:ph type="title"/>
          </p:nvPr>
        </p:nvSpPr>
        <p:spPr/>
        <p:txBody>
          <a:bodyPr/>
          <a:lstStyle/>
          <a:p>
            <a:endParaRPr lang="de-DE"/>
          </a:p>
        </p:txBody>
      </p:sp>
      <p:sp>
        <p:nvSpPr>
          <p:cNvPr id="5" name="Content Placeholder 4">
            <a:extLst>
              <a:ext uri="{FF2B5EF4-FFF2-40B4-BE49-F238E27FC236}">
                <a16:creationId xmlns:a16="http://schemas.microsoft.com/office/drawing/2014/main" id="{780AC623-ED6C-46B3-8677-C9CF401A39A5}"/>
              </a:ext>
            </a:extLst>
          </p:cNvPr>
          <p:cNvSpPr>
            <a:spLocks noGrp="1"/>
          </p:cNvSpPr>
          <p:nvPr>
            <p:ph sz="half" idx="1"/>
          </p:nvPr>
        </p:nvSpPr>
        <p:spPr/>
        <p:txBody>
          <a:bodyPr>
            <a:normAutofit fontScale="92500" lnSpcReduction="20000"/>
          </a:bodyPr>
          <a:lstStyle/>
          <a:p>
            <a:pPr>
              <a:buFont typeface="Wingdings" panose="05000000000000000000" pitchFamily="2" charset="2"/>
              <a:buNone/>
            </a:pPr>
            <a:r>
              <a:rPr lang="en-US" altLang="de-DE" sz="3000">
                <a:solidFill>
                  <a:schemeClr val="bg1"/>
                </a:solidFill>
              </a:rPr>
              <a:t>"Representational State Transfer is intended to evoke an image of how a well-designed Web application behaves: a network of web pages (a virtual state-machine), where the user progresses through an application by selecting links (state transitions), resulting in the next page (representing the next state of the application) being transferred to the user and rendered for their use." </a:t>
            </a:r>
          </a:p>
          <a:p>
            <a:pPr>
              <a:buFont typeface="Wingdings" panose="05000000000000000000" pitchFamily="2" charset="2"/>
              <a:buNone/>
            </a:pPr>
            <a:r>
              <a:rPr lang="en-US" altLang="de-DE" sz="3000">
                <a:solidFill>
                  <a:schemeClr val="bg1"/>
                </a:solidFill>
              </a:rPr>
              <a:t>                                         Roy Fielding. </a:t>
            </a:r>
          </a:p>
          <a:p>
            <a:endParaRPr lang="de-DE"/>
          </a:p>
        </p:txBody>
      </p:sp>
    </p:spTree>
    <p:extLst>
      <p:ext uri="{BB962C8B-B14F-4D97-AF65-F5344CB8AC3E}">
        <p14:creationId xmlns:p14="http://schemas.microsoft.com/office/powerpoint/2010/main" val="271575479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8">
            <a:extLst>
              <a:ext uri="{FF2B5EF4-FFF2-40B4-BE49-F238E27FC236}">
                <a16:creationId xmlns:a16="http://schemas.microsoft.com/office/drawing/2014/main" id="{FC855001-BC18-4AB6-9817-722D954AC0B1}"/>
              </a:ext>
            </a:extLst>
          </p:cNvPr>
          <p:cNvSpPr>
            <a:spLocks noGrp="1" noChangeArrowheads="1"/>
          </p:cNvSpPr>
          <p:nvPr>
            <p:ph type="body" sz="half" idx="1"/>
          </p:nvPr>
        </p:nvSpPr>
        <p:spPr>
          <a:xfrm>
            <a:off x="788105" y="632752"/>
            <a:ext cx="3230166" cy="3086100"/>
          </a:xfrm>
        </p:spPr>
        <p:txBody>
          <a:bodyPr/>
          <a:lstStyle/>
          <a:p>
            <a:endParaRPr lang="en-US" altLang="de-DE" b="1">
              <a:solidFill>
                <a:schemeClr val="bg2"/>
              </a:solidFill>
              <a:latin typeface="Times New Roman" panose="02020603050405020304" pitchFamily="18" charset="0"/>
            </a:endParaRPr>
          </a:p>
          <a:p>
            <a:r>
              <a:rPr lang="en-US" altLang="de-DE" sz="2100" b="1">
                <a:solidFill>
                  <a:schemeClr val="bg2"/>
                </a:solidFill>
                <a:latin typeface="Times New Roman" panose="02020603050405020304" pitchFamily="18" charset="0"/>
              </a:rPr>
              <a:t>Resource</a:t>
            </a:r>
          </a:p>
          <a:p>
            <a:endParaRPr lang="en-US" altLang="de-DE" b="1">
              <a:solidFill>
                <a:schemeClr val="bg2"/>
              </a:solidFill>
              <a:latin typeface="Times New Roman" panose="02020603050405020304" pitchFamily="18" charset="0"/>
            </a:endParaRPr>
          </a:p>
          <a:p>
            <a:r>
              <a:rPr lang="en-US" altLang="de-DE" sz="1800" b="1">
                <a:solidFill>
                  <a:schemeClr val="bg2"/>
                </a:solidFill>
              </a:rPr>
              <a:t>URI-Uniform Resource Identifier (or URL)</a:t>
            </a:r>
          </a:p>
          <a:p>
            <a:endParaRPr lang="en-US" altLang="de-DE" sz="1800" b="1">
              <a:solidFill>
                <a:schemeClr val="bg2"/>
              </a:solidFill>
            </a:endParaRPr>
          </a:p>
          <a:p>
            <a:r>
              <a:rPr lang="en-US" altLang="de-DE" sz="1800" b="1">
                <a:solidFill>
                  <a:schemeClr val="bg2"/>
                </a:solidFill>
              </a:rPr>
              <a:t>Web Page (HTML Page)</a:t>
            </a:r>
          </a:p>
          <a:p>
            <a:endParaRPr lang="en-US" altLang="de-DE" sz="2100" b="1">
              <a:solidFill>
                <a:schemeClr val="bg2"/>
              </a:solidFill>
            </a:endParaRPr>
          </a:p>
        </p:txBody>
      </p:sp>
      <p:pic>
        <p:nvPicPr>
          <p:cNvPr id="11269" name="Picture 5" descr="A resource (Oaxaca Weather Info) is identified by a particular URI and is represented by pseudo-HTML content">
            <a:extLst>
              <a:ext uri="{FF2B5EF4-FFF2-40B4-BE49-F238E27FC236}">
                <a16:creationId xmlns:a16="http://schemas.microsoft.com/office/drawing/2014/main" id="{3C1AADE5-4BAA-4078-B20D-27984421CAB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8960" y="1513285"/>
            <a:ext cx="28432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5" descr="A resource (Oaxaca Weather Info) is identified by a particular URI and is represented by pseudo-HTML content">
            <a:extLst>
              <a:ext uri="{FF2B5EF4-FFF2-40B4-BE49-F238E27FC236}">
                <a16:creationId xmlns:a16="http://schemas.microsoft.com/office/drawing/2014/main" id="{4818A038-61EB-4A66-94C3-79468910F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54613" y="20177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5" descr="A resource (Oaxaca Weather Info) is identified by a particular URI and is represented by pseudo-HTML content">
            <a:extLst>
              <a:ext uri="{FF2B5EF4-FFF2-40B4-BE49-F238E27FC236}">
                <a16:creationId xmlns:a16="http://schemas.microsoft.com/office/drawing/2014/main" id="{CE047B8F-A7B9-4E3B-A04B-5605DC7C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07013" y="21701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a:extLst>
              <a:ext uri="{FF2B5EF4-FFF2-40B4-BE49-F238E27FC236}">
                <a16:creationId xmlns:a16="http://schemas.microsoft.com/office/drawing/2014/main" id="{F246ECFB-B288-4CC3-99A4-17333A45E34B}"/>
              </a:ext>
            </a:extLst>
          </p:cNvPr>
          <p:cNvPicPr>
            <a:picLocks noChangeAspect="1"/>
          </p:cNvPicPr>
          <p:nvPr/>
        </p:nvPicPr>
        <p:blipFill>
          <a:blip r:embed="rId4"/>
          <a:stretch>
            <a:fillRect/>
          </a:stretch>
        </p:blipFill>
        <p:spPr>
          <a:xfrm>
            <a:off x="4346045" y="121179"/>
            <a:ext cx="4448175" cy="4562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8496-457F-4E9E-8F2D-ED6F9175B2E4}"/>
              </a:ext>
            </a:extLst>
          </p:cNvPr>
          <p:cNvSpPr>
            <a:spLocks noGrp="1"/>
          </p:cNvSpPr>
          <p:nvPr>
            <p:ph type="title"/>
          </p:nvPr>
        </p:nvSpPr>
        <p:spPr/>
        <p:txBody>
          <a:bodyPr>
            <a:normAutofit fontScale="90000"/>
          </a:bodyPr>
          <a:lstStyle/>
          <a:p>
            <a:r>
              <a:rPr lang="en-US" altLang="de-DE" b="1"/>
              <a:t>Why is it called </a:t>
            </a:r>
            <a:r>
              <a:rPr lang="en-US" altLang="de-DE" b="1">
                <a:solidFill>
                  <a:schemeClr val="bg2"/>
                </a:solidFill>
              </a:rPr>
              <a:t>Re</a:t>
            </a:r>
            <a:r>
              <a:rPr lang="en-US" altLang="de-DE" b="1"/>
              <a:t>presentational </a:t>
            </a:r>
            <a:r>
              <a:rPr lang="en-US" altLang="de-DE" b="1">
                <a:solidFill>
                  <a:schemeClr val="bg2"/>
                </a:solidFill>
              </a:rPr>
              <a:t>S</a:t>
            </a:r>
            <a:r>
              <a:rPr lang="en-US" altLang="de-DE" b="1"/>
              <a:t>tate </a:t>
            </a:r>
            <a:r>
              <a:rPr lang="en-US" altLang="de-DE" b="1">
                <a:solidFill>
                  <a:schemeClr val="bg2"/>
                </a:solidFill>
              </a:rPr>
              <a:t>T</a:t>
            </a:r>
            <a:r>
              <a:rPr lang="en-US" altLang="de-DE" b="1"/>
              <a:t>ransfer ?</a:t>
            </a:r>
            <a:br>
              <a:rPr lang="en-US" altLang="de-DE" b="1"/>
            </a:br>
            <a:endParaRPr lang="de-DE"/>
          </a:p>
        </p:txBody>
      </p:sp>
      <p:sp>
        <p:nvSpPr>
          <p:cNvPr id="3" name="Content Placeholder 2">
            <a:extLst>
              <a:ext uri="{FF2B5EF4-FFF2-40B4-BE49-F238E27FC236}">
                <a16:creationId xmlns:a16="http://schemas.microsoft.com/office/drawing/2014/main" id="{11CD20C3-692F-4A35-8899-D7AA02B8AA4C}"/>
              </a:ext>
            </a:extLst>
          </p:cNvPr>
          <p:cNvSpPr>
            <a:spLocks noGrp="1"/>
          </p:cNvSpPr>
          <p:nvPr>
            <p:ph sz="half" idx="1"/>
          </p:nvPr>
        </p:nvSpPr>
        <p:spPr>
          <a:xfrm>
            <a:off x="274320" y="2099732"/>
            <a:ext cx="7955280" cy="2472267"/>
          </a:xfrm>
        </p:spPr>
        <p:txBody>
          <a:bodyPr/>
          <a:lstStyle/>
          <a:p>
            <a:endParaRPr lang="de-DE"/>
          </a:p>
        </p:txBody>
      </p:sp>
      <p:sp>
        <p:nvSpPr>
          <p:cNvPr id="18437" name="Rectangle 5">
            <a:extLst>
              <a:ext uri="{FF2B5EF4-FFF2-40B4-BE49-F238E27FC236}">
                <a16:creationId xmlns:a16="http://schemas.microsoft.com/office/drawing/2014/main" id="{AF6A5CFC-F21D-4379-8999-784F507E8C46}"/>
              </a:ext>
            </a:extLst>
          </p:cNvPr>
          <p:cNvSpPr>
            <a:spLocks noChangeArrowheads="1"/>
          </p:cNvSpPr>
          <p:nvPr/>
        </p:nvSpPr>
        <p:spPr bwMode="auto">
          <a:xfrm>
            <a:off x="2228850" y="2686050"/>
            <a:ext cx="971550" cy="6286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Client</a:t>
            </a:r>
          </a:p>
        </p:txBody>
      </p:sp>
      <p:sp>
        <p:nvSpPr>
          <p:cNvPr id="18439" name="Oval 7">
            <a:extLst>
              <a:ext uri="{FF2B5EF4-FFF2-40B4-BE49-F238E27FC236}">
                <a16:creationId xmlns:a16="http://schemas.microsoft.com/office/drawing/2014/main" id="{341238CC-4E3B-4519-852A-BB3DC45BBD2A}"/>
              </a:ext>
            </a:extLst>
          </p:cNvPr>
          <p:cNvSpPr>
            <a:spLocks noChangeArrowheads="1"/>
          </p:cNvSpPr>
          <p:nvPr/>
        </p:nvSpPr>
        <p:spPr bwMode="auto">
          <a:xfrm>
            <a:off x="6229350" y="2743200"/>
            <a:ext cx="971550" cy="571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Resource</a:t>
            </a:r>
          </a:p>
        </p:txBody>
      </p:sp>
      <p:sp>
        <p:nvSpPr>
          <p:cNvPr id="18440" name="Line 8">
            <a:extLst>
              <a:ext uri="{FF2B5EF4-FFF2-40B4-BE49-F238E27FC236}">
                <a16:creationId xmlns:a16="http://schemas.microsoft.com/office/drawing/2014/main" id="{893BD6B2-D468-4E2B-9B1B-D3F433455B04}"/>
              </a:ext>
            </a:extLst>
          </p:cNvPr>
          <p:cNvSpPr>
            <a:spLocks noChangeShapeType="1"/>
          </p:cNvSpPr>
          <p:nvPr/>
        </p:nvSpPr>
        <p:spPr bwMode="auto">
          <a:xfrm>
            <a:off x="3200400" y="2914650"/>
            <a:ext cx="3086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1" name="Text Box 9">
            <a:extLst>
              <a:ext uri="{FF2B5EF4-FFF2-40B4-BE49-F238E27FC236}">
                <a16:creationId xmlns:a16="http://schemas.microsoft.com/office/drawing/2014/main" id="{89CC95CF-4674-4AD0-BD1D-B53D247A5AA1}"/>
              </a:ext>
            </a:extLst>
          </p:cNvPr>
          <p:cNvSpPr txBox="1">
            <a:spLocks noChangeArrowheads="1"/>
          </p:cNvSpPr>
          <p:nvPr/>
        </p:nvSpPr>
        <p:spPr bwMode="auto">
          <a:xfrm>
            <a:off x="3817144" y="225266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2" name="Text Box 10">
            <a:extLst>
              <a:ext uri="{FF2B5EF4-FFF2-40B4-BE49-F238E27FC236}">
                <a16:creationId xmlns:a16="http://schemas.microsoft.com/office/drawing/2014/main" id="{D1B08460-CFB3-47AF-90E5-10CF5F58ADAD}"/>
              </a:ext>
            </a:extLst>
          </p:cNvPr>
          <p:cNvSpPr txBox="1">
            <a:spLocks noChangeArrowheads="1"/>
          </p:cNvSpPr>
          <p:nvPr/>
        </p:nvSpPr>
        <p:spPr bwMode="auto">
          <a:xfrm>
            <a:off x="3600451" y="2286000"/>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3" name="Text Box 11">
            <a:extLst>
              <a:ext uri="{FF2B5EF4-FFF2-40B4-BE49-F238E27FC236}">
                <a16:creationId xmlns:a16="http://schemas.microsoft.com/office/drawing/2014/main" id="{C6866B94-412B-40C2-9155-9C5CFAAA0B2A}"/>
              </a:ext>
            </a:extLst>
          </p:cNvPr>
          <p:cNvSpPr txBox="1">
            <a:spLocks noChangeArrowheads="1"/>
          </p:cNvSpPr>
          <p:nvPr/>
        </p:nvSpPr>
        <p:spPr bwMode="auto">
          <a:xfrm>
            <a:off x="3314700" y="2628900"/>
            <a:ext cx="300050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http://weather.example.com/oaxaca </a:t>
            </a:r>
          </a:p>
        </p:txBody>
      </p:sp>
      <p:sp>
        <p:nvSpPr>
          <p:cNvPr id="18444" name="Line 12">
            <a:extLst>
              <a:ext uri="{FF2B5EF4-FFF2-40B4-BE49-F238E27FC236}">
                <a16:creationId xmlns:a16="http://schemas.microsoft.com/office/drawing/2014/main" id="{533AE46F-3CBE-4396-883C-D2825EAD1195}"/>
              </a:ext>
            </a:extLst>
          </p:cNvPr>
          <p:cNvSpPr>
            <a:spLocks noChangeShapeType="1"/>
          </p:cNvSpPr>
          <p:nvPr/>
        </p:nvSpPr>
        <p:spPr bwMode="auto">
          <a:xfrm flipH="1">
            <a:off x="3200400" y="3086100"/>
            <a:ext cx="3028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6" name="Rectangle 14">
            <a:extLst>
              <a:ext uri="{FF2B5EF4-FFF2-40B4-BE49-F238E27FC236}">
                <a16:creationId xmlns:a16="http://schemas.microsoft.com/office/drawing/2014/main" id="{3BEEA198-BEAE-44A6-81F4-81CCB4857E06}"/>
              </a:ext>
            </a:extLst>
          </p:cNvPr>
          <p:cNvSpPr>
            <a:spLocks noChangeArrowheads="1"/>
          </p:cNvSpPr>
          <p:nvPr/>
        </p:nvSpPr>
        <p:spPr bwMode="auto">
          <a:xfrm>
            <a:off x="4000501" y="3143250"/>
            <a:ext cx="175471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OaxacaWeather.html</a:t>
            </a:r>
          </a:p>
        </p:txBody>
      </p:sp>
      <p:sp>
        <p:nvSpPr>
          <p:cNvPr id="5" name="Text Placeholder 4">
            <a:extLst>
              <a:ext uri="{FF2B5EF4-FFF2-40B4-BE49-F238E27FC236}">
                <a16:creationId xmlns:a16="http://schemas.microsoft.com/office/drawing/2014/main" id="{4B7379D3-F498-4E1B-A03B-ADD273005893}"/>
              </a:ext>
            </a:extLst>
          </p:cNvPr>
          <p:cNvSpPr>
            <a:spLocks noGrp="1"/>
          </p:cNvSpPr>
          <p:nvPr>
            <p:ph type="body" sz="quarter" idx="10"/>
          </p:nvPr>
        </p:nvSpPr>
        <p:spPr/>
        <p:txBody>
          <a:bodyPr/>
          <a:lstStyle/>
          <a:p>
            <a:endParaRPr lang="de-DE"/>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FEA125D-F066-43BE-9624-37ACB9C462D3}"/>
              </a:ext>
            </a:extLst>
          </p:cNvPr>
          <p:cNvSpPr>
            <a:spLocks noGrp="1" noChangeArrowheads="1"/>
          </p:cNvSpPr>
          <p:nvPr>
            <p:ph type="title"/>
          </p:nvPr>
        </p:nvSpPr>
        <p:spPr/>
        <p:txBody>
          <a:bodyPr/>
          <a:lstStyle/>
          <a:p>
            <a:r>
              <a:rPr lang="en-US" altLang="de-DE"/>
              <a:t>Hypertext Transfer Protocol (HTTP)</a:t>
            </a:r>
          </a:p>
        </p:txBody>
      </p:sp>
      <p:sp>
        <p:nvSpPr>
          <p:cNvPr id="226310" name="Rectangle 6">
            <a:extLst>
              <a:ext uri="{FF2B5EF4-FFF2-40B4-BE49-F238E27FC236}">
                <a16:creationId xmlns:a16="http://schemas.microsoft.com/office/drawing/2014/main" id="{F28D4B13-0C9F-46B6-A150-0F668A1B7EAE}"/>
              </a:ext>
            </a:extLst>
          </p:cNvPr>
          <p:cNvSpPr>
            <a:spLocks noGrp="1" noChangeArrowheads="1"/>
          </p:cNvSpPr>
          <p:nvPr>
            <p:ph sz="half" idx="1"/>
          </p:nvPr>
        </p:nvSpPr>
        <p:spPr/>
        <p:txBody>
          <a:bodyPr>
            <a:normAutofit lnSpcReduction="10000"/>
          </a:bodyPr>
          <a:lstStyle/>
          <a:p>
            <a:pPr>
              <a:lnSpc>
                <a:spcPct val="80000"/>
              </a:lnSpc>
            </a:pPr>
            <a:r>
              <a:rPr lang="en-US" altLang="de-DE" sz="1890"/>
              <a:t>A communications protocol</a:t>
            </a:r>
          </a:p>
          <a:p>
            <a:pPr>
              <a:lnSpc>
                <a:spcPct val="80000"/>
              </a:lnSpc>
            </a:pPr>
            <a:endParaRPr lang="en-US" altLang="de-DE" sz="1890"/>
          </a:p>
          <a:p>
            <a:pPr>
              <a:lnSpc>
                <a:spcPct val="80000"/>
              </a:lnSpc>
            </a:pPr>
            <a:r>
              <a:rPr lang="en-US" altLang="de-DE" sz="1890"/>
              <a:t>Allows retrieving inter-linked text documents (hypertext) </a:t>
            </a:r>
          </a:p>
          <a:p>
            <a:pPr lvl="1">
              <a:lnSpc>
                <a:spcPct val="80000"/>
              </a:lnSpc>
            </a:pPr>
            <a:r>
              <a:rPr lang="en-US" altLang="de-DE" sz="1890"/>
              <a:t>World Wide Web.</a:t>
            </a:r>
          </a:p>
          <a:p>
            <a:pPr lvl="1">
              <a:lnSpc>
                <a:spcPct val="80000"/>
              </a:lnSpc>
            </a:pPr>
            <a:endParaRPr lang="en-US" altLang="de-DE" sz="1890"/>
          </a:p>
          <a:p>
            <a:pPr>
              <a:lnSpc>
                <a:spcPct val="80000"/>
              </a:lnSpc>
            </a:pPr>
            <a:r>
              <a:rPr lang="en-US" altLang="de-DE" sz="1890"/>
              <a:t>HTTP Verbs</a:t>
            </a:r>
          </a:p>
          <a:p>
            <a:pPr>
              <a:lnSpc>
                <a:spcPct val="80000"/>
              </a:lnSpc>
            </a:pPr>
            <a:endParaRPr lang="en-US" altLang="de-DE" sz="1890"/>
          </a:p>
          <a:p>
            <a:pPr lvl="1">
              <a:lnSpc>
                <a:spcPct val="80000"/>
              </a:lnSpc>
            </a:pPr>
            <a:r>
              <a:rPr lang="en-US" altLang="de-DE" sz="1350"/>
              <a:t>HEAD</a:t>
            </a:r>
          </a:p>
          <a:p>
            <a:pPr lvl="1">
              <a:lnSpc>
                <a:spcPct val="80000"/>
              </a:lnSpc>
            </a:pPr>
            <a:r>
              <a:rPr lang="en-US" altLang="de-DE" sz="1350" b="1"/>
              <a:t>GET</a:t>
            </a:r>
          </a:p>
          <a:p>
            <a:pPr lvl="1">
              <a:lnSpc>
                <a:spcPct val="80000"/>
              </a:lnSpc>
            </a:pPr>
            <a:r>
              <a:rPr lang="en-US" altLang="de-DE" sz="1350" b="1"/>
              <a:t>POST</a:t>
            </a:r>
          </a:p>
          <a:p>
            <a:pPr lvl="1">
              <a:lnSpc>
                <a:spcPct val="80000"/>
              </a:lnSpc>
            </a:pPr>
            <a:r>
              <a:rPr lang="en-US" altLang="de-DE" sz="1350"/>
              <a:t>PUT</a:t>
            </a:r>
          </a:p>
          <a:p>
            <a:pPr lvl="1">
              <a:lnSpc>
                <a:spcPct val="80000"/>
              </a:lnSpc>
            </a:pPr>
            <a:r>
              <a:rPr lang="en-US" altLang="de-DE" sz="1350"/>
              <a:t>DELETE</a:t>
            </a:r>
          </a:p>
          <a:p>
            <a:pPr lvl="1">
              <a:lnSpc>
                <a:spcPct val="80000"/>
              </a:lnSpc>
            </a:pPr>
            <a:r>
              <a:rPr lang="en-US" altLang="de-DE" sz="1350"/>
              <a:t>TRACE</a:t>
            </a:r>
          </a:p>
          <a:p>
            <a:pPr lvl="1">
              <a:lnSpc>
                <a:spcPct val="80000"/>
              </a:lnSpc>
            </a:pPr>
            <a:r>
              <a:rPr lang="en-US" altLang="de-DE" sz="1350"/>
              <a:t>OPTIONS</a:t>
            </a:r>
          </a:p>
          <a:p>
            <a:pPr lvl="1">
              <a:lnSpc>
                <a:spcPct val="80000"/>
              </a:lnSpc>
            </a:pPr>
            <a:r>
              <a:rPr lang="en-US" altLang="de-DE" sz="1350"/>
              <a:t>CONNECT</a:t>
            </a:r>
          </a:p>
          <a:p>
            <a:pPr>
              <a:lnSpc>
                <a:spcPct val="80000"/>
              </a:lnSpc>
            </a:pPr>
            <a:endParaRPr lang="en-US" altLang="de-DE" sz="1890"/>
          </a:p>
        </p:txBody>
      </p:sp>
      <p:sp>
        <p:nvSpPr>
          <p:cNvPr id="12" name="Slide Number Placeholder 5">
            <a:extLst>
              <a:ext uri="{FF2B5EF4-FFF2-40B4-BE49-F238E27FC236}">
                <a16:creationId xmlns:a16="http://schemas.microsoft.com/office/drawing/2014/main" id="{49419AF6-2853-4106-B33D-78C26104D773}"/>
              </a:ext>
            </a:extLst>
          </p:cNvPr>
          <p:cNvSpPr>
            <a:spLocks noGrp="1"/>
          </p:cNvSpPr>
          <p:nvPr>
            <p:ph type="sldNum" sz="quarter" idx="4294967295"/>
          </p:nvPr>
        </p:nvSpPr>
        <p:spPr/>
        <p:txBody>
          <a:bodyPr/>
          <a:lstStyle/>
          <a:p>
            <a:endParaRPr lang="en-US" altLang="de-DE"/>
          </a:p>
        </p:txBody>
      </p:sp>
      <p:sp>
        <p:nvSpPr>
          <p:cNvPr id="226311" name="Text Box 7">
            <a:extLst>
              <a:ext uri="{FF2B5EF4-FFF2-40B4-BE49-F238E27FC236}">
                <a16:creationId xmlns:a16="http://schemas.microsoft.com/office/drawing/2014/main" id="{151DE992-1F10-45C7-B1BB-68048430F760}"/>
              </a:ext>
            </a:extLst>
          </p:cNvPr>
          <p:cNvSpPr txBox="1">
            <a:spLocks noChangeArrowheads="1"/>
          </p:cNvSpPr>
          <p:nvPr/>
        </p:nvSpPr>
        <p:spPr bwMode="auto">
          <a:xfrm>
            <a:off x="3450336" y="2931795"/>
            <a:ext cx="1173099" cy="6440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de-DE" sz="1620"/>
              <a:t>Browser</a:t>
            </a:r>
          </a:p>
        </p:txBody>
      </p:sp>
      <p:sp>
        <p:nvSpPr>
          <p:cNvPr id="226312" name="Text Box 8">
            <a:extLst>
              <a:ext uri="{FF2B5EF4-FFF2-40B4-BE49-F238E27FC236}">
                <a16:creationId xmlns:a16="http://schemas.microsoft.com/office/drawing/2014/main" id="{340408E7-F8BF-4ED7-B708-2B92300D25A5}"/>
              </a:ext>
            </a:extLst>
          </p:cNvPr>
          <p:cNvSpPr txBox="1">
            <a:spLocks noChangeArrowheads="1"/>
          </p:cNvSpPr>
          <p:nvPr/>
        </p:nvSpPr>
        <p:spPr bwMode="auto">
          <a:xfrm>
            <a:off x="6629400" y="2931795"/>
            <a:ext cx="1307592" cy="617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de-DE" sz="1620"/>
              <a:t>Web Server</a:t>
            </a:r>
          </a:p>
        </p:txBody>
      </p:sp>
      <p:sp>
        <p:nvSpPr>
          <p:cNvPr id="226313" name="Line 9">
            <a:extLst>
              <a:ext uri="{FF2B5EF4-FFF2-40B4-BE49-F238E27FC236}">
                <a16:creationId xmlns:a16="http://schemas.microsoft.com/office/drawing/2014/main" id="{D43FF983-F2B5-47BD-BD26-8114031F7FA2}"/>
              </a:ext>
            </a:extLst>
          </p:cNvPr>
          <p:cNvSpPr>
            <a:spLocks noChangeShapeType="1"/>
          </p:cNvSpPr>
          <p:nvPr/>
        </p:nvSpPr>
        <p:spPr bwMode="auto">
          <a:xfrm>
            <a:off x="4623435" y="303466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4" name="Text Box 10">
            <a:extLst>
              <a:ext uri="{FF2B5EF4-FFF2-40B4-BE49-F238E27FC236}">
                <a16:creationId xmlns:a16="http://schemas.microsoft.com/office/drawing/2014/main" id="{4437AE36-9002-434D-8A67-A78B9DAC1947}"/>
              </a:ext>
            </a:extLst>
          </p:cNvPr>
          <p:cNvSpPr txBox="1">
            <a:spLocks noChangeArrowheads="1"/>
          </p:cNvSpPr>
          <p:nvPr/>
        </p:nvSpPr>
        <p:spPr bwMode="auto">
          <a:xfrm>
            <a:off x="4777740" y="2674620"/>
            <a:ext cx="1645920" cy="38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de-DE" sz="945"/>
              <a:t>GET /index.html HTTP/1.1</a:t>
            </a:r>
          </a:p>
          <a:p>
            <a:r>
              <a:rPr lang="en-US" altLang="de-DE" sz="945"/>
              <a:t>Host: www.pitt.edu</a:t>
            </a:r>
          </a:p>
        </p:txBody>
      </p:sp>
      <p:sp>
        <p:nvSpPr>
          <p:cNvPr id="226315" name="Line 11">
            <a:extLst>
              <a:ext uri="{FF2B5EF4-FFF2-40B4-BE49-F238E27FC236}">
                <a16:creationId xmlns:a16="http://schemas.microsoft.com/office/drawing/2014/main" id="{0F7810B1-91B9-4B3C-88EF-368326A60824}"/>
              </a:ext>
            </a:extLst>
          </p:cNvPr>
          <p:cNvSpPr>
            <a:spLocks noChangeShapeType="1"/>
          </p:cNvSpPr>
          <p:nvPr/>
        </p:nvSpPr>
        <p:spPr bwMode="auto">
          <a:xfrm flipH="1">
            <a:off x="4623435" y="334327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6" name="Text Box 12">
            <a:extLst>
              <a:ext uri="{FF2B5EF4-FFF2-40B4-BE49-F238E27FC236}">
                <a16:creationId xmlns:a16="http://schemas.microsoft.com/office/drawing/2014/main" id="{856CDD3D-BFEB-4BD2-ADF9-4F3BE6427D5D}"/>
              </a:ext>
            </a:extLst>
          </p:cNvPr>
          <p:cNvSpPr txBox="1">
            <a:spLocks noChangeArrowheads="1"/>
          </p:cNvSpPr>
          <p:nvPr/>
        </p:nvSpPr>
        <p:spPr bwMode="auto">
          <a:xfrm>
            <a:off x="4880610" y="3394710"/>
            <a:ext cx="1444626"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945"/>
              <a:t>HTTP/1.1 200 OK</a:t>
            </a:r>
          </a:p>
          <a:p>
            <a:r>
              <a:rPr lang="en-US" altLang="de-DE" sz="945"/>
              <a:t>Content-Type: text/html</a:t>
            </a:r>
          </a:p>
          <a:p>
            <a:endParaRPr lang="en-US" altLang="de-DE" sz="945"/>
          </a:p>
          <a:p>
            <a:r>
              <a:rPr lang="en-US" altLang="de-DE" sz="945"/>
              <a:t>&lt;html&gt;&lt;head&gt;…</a:t>
            </a:r>
          </a:p>
        </p:txBody>
      </p:sp>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200C68C5-E844-48AD-82D1-E04E8D81C850}"/>
              </a:ext>
            </a:extLst>
          </p:cNvPr>
          <p:cNvSpPr>
            <a:spLocks noGrp="1" noChangeArrowheads="1"/>
          </p:cNvSpPr>
          <p:nvPr>
            <p:ph type="body" sz="quarter" idx="10"/>
          </p:nvPr>
        </p:nvSpPr>
        <p:spPr/>
        <p:txBody>
          <a:bodyPr/>
          <a:lstStyle/>
          <a:p>
            <a:pPr>
              <a:buFont typeface="Wingdings" panose="05000000000000000000" pitchFamily="2" charset="2"/>
              <a:buNone/>
            </a:pPr>
            <a:r>
              <a:rPr lang="en-US" altLang="de-DE" sz="1800" b="1">
                <a:solidFill>
                  <a:schemeClr val="folHlink"/>
                </a:solidFill>
                <a:latin typeface="Times New Roman" panose="02020603050405020304" pitchFamily="18" charset="0"/>
              </a:rPr>
              <a:t>    </a:t>
            </a:r>
            <a:endParaRPr lang="en-US" altLang="de-DE"/>
          </a:p>
        </p:txBody>
      </p:sp>
      <p:sp>
        <p:nvSpPr>
          <p:cNvPr id="2" name="Title 1">
            <a:extLst>
              <a:ext uri="{FF2B5EF4-FFF2-40B4-BE49-F238E27FC236}">
                <a16:creationId xmlns:a16="http://schemas.microsoft.com/office/drawing/2014/main" id="{F50885FA-6431-40FC-A025-4FCDDAF46498}"/>
              </a:ext>
            </a:extLst>
          </p:cNvPr>
          <p:cNvSpPr>
            <a:spLocks noGrp="1"/>
          </p:cNvSpPr>
          <p:nvPr>
            <p:ph type="title"/>
          </p:nvPr>
        </p:nvSpPr>
        <p:spPr/>
        <p:txBody>
          <a:bodyPr>
            <a:normAutofit fontScale="90000"/>
          </a:bodyPr>
          <a:lstStyle/>
          <a:p>
            <a:r>
              <a:rPr lang="en-US" altLang="de-DE" b="1"/>
              <a:t>REST - An Architectural Style of Networked System</a:t>
            </a:r>
            <a:br>
              <a:rPr lang="en-US" altLang="de-DE" b="1">
                <a:solidFill>
                  <a:schemeClr val="folHlink"/>
                </a:solidFill>
                <a:latin typeface="Times New Roman" panose="02020603050405020304" pitchFamily="18" charset="0"/>
              </a:rPr>
            </a:br>
            <a:endParaRPr lang="de-DE"/>
          </a:p>
        </p:txBody>
      </p:sp>
      <p:sp>
        <p:nvSpPr>
          <p:cNvPr id="3" name="Content Placeholder 2">
            <a:extLst>
              <a:ext uri="{FF2B5EF4-FFF2-40B4-BE49-F238E27FC236}">
                <a16:creationId xmlns:a16="http://schemas.microsoft.com/office/drawing/2014/main" id="{291CAB92-7336-436C-AFC7-ABAC09CF23E1}"/>
              </a:ext>
            </a:extLst>
          </p:cNvPr>
          <p:cNvSpPr>
            <a:spLocks noGrp="1"/>
          </p:cNvSpPr>
          <p:nvPr>
            <p:ph sz="half" idx="1"/>
          </p:nvPr>
        </p:nvSpPr>
        <p:spPr>
          <a:xfrm>
            <a:off x="274320" y="1336122"/>
            <a:ext cx="7955280" cy="3235878"/>
          </a:xfrm>
        </p:spPr>
        <p:txBody>
          <a:bodyPr>
            <a:normAutofit/>
          </a:bodyPr>
          <a:lstStyle/>
          <a:p>
            <a:pPr marL="0" indent="0">
              <a:lnSpc>
                <a:spcPct val="80000"/>
              </a:lnSpc>
              <a:buNone/>
            </a:pPr>
            <a:endParaRPr lang="en-US" altLang="de-DE" b="1" dirty="0">
              <a:solidFill>
                <a:schemeClr val="bg2"/>
              </a:solidFill>
              <a:latin typeface="+mn-lt"/>
            </a:endParaRPr>
          </a:p>
          <a:p>
            <a:pPr>
              <a:lnSpc>
                <a:spcPct val="80000"/>
              </a:lnSpc>
            </a:pPr>
            <a:r>
              <a:rPr lang="en-US" altLang="de-DE" sz="1600" dirty="0">
                <a:solidFill>
                  <a:schemeClr val="bg2"/>
                </a:solidFill>
                <a:latin typeface="+mn-lt"/>
              </a:rPr>
              <a:t>Underlying Architectural model of the world wide web.</a:t>
            </a:r>
          </a:p>
          <a:p>
            <a:pPr>
              <a:lnSpc>
                <a:spcPct val="80000"/>
              </a:lnSpc>
            </a:pPr>
            <a:r>
              <a:rPr lang="en-US" altLang="de-DE" sz="1600" dirty="0">
                <a:solidFill>
                  <a:schemeClr val="bg2"/>
                </a:solidFill>
                <a:latin typeface="+mn-lt"/>
              </a:rPr>
              <a:t>Guiding framework for Web protocol standards.</a:t>
            </a:r>
          </a:p>
          <a:p>
            <a:pPr>
              <a:lnSpc>
                <a:spcPct val="80000"/>
              </a:lnSpc>
            </a:pPr>
            <a:endParaRPr lang="en-US" altLang="de-DE" sz="1600" dirty="0">
              <a:solidFill>
                <a:schemeClr val="bg2"/>
              </a:solidFill>
              <a:latin typeface="+mn-lt"/>
            </a:endParaRPr>
          </a:p>
          <a:p>
            <a:pPr>
              <a:lnSpc>
                <a:spcPct val="80000"/>
              </a:lnSpc>
              <a:buFont typeface="Wingdings" panose="05000000000000000000" pitchFamily="2" charset="2"/>
              <a:buNone/>
            </a:pPr>
            <a:r>
              <a:rPr lang="en-US" altLang="de-DE" b="1" dirty="0">
                <a:solidFill>
                  <a:schemeClr val="bg2"/>
                </a:solidFill>
                <a:latin typeface="+mn-lt"/>
              </a:rPr>
              <a:t>REST based web services</a:t>
            </a:r>
          </a:p>
          <a:p>
            <a:pPr>
              <a:lnSpc>
                <a:spcPct val="80000"/>
              </a:lnSpc>
              <a:buFont typeface="Wingdings" panose="05000000000000000000" pitchFamily="2" charset="2"/>
              <a:buNone/>
            </a:pPr>
            <a:endParaRPr lang="en-US" altLang="de-DE" b="1" dirty="0">
              <a:solidFill>
                <a:schemeClr val="bg2"/>
              </a:solidFill>
              <a:latin typeface="+mn-lt"/>
            </a:endParaRPr>
          </a:p>
          <a:p>
            <a:pPr>
              <a:lnSpc>
                <a:spcPct val="80000"/>
              </a:lnSpc>
            </a:pPr>
            <a:r>
              <a:rPr lang="en-US" altLang="de-DE" dirty="0">
                <a:solidFill>
                  <a:schemeClr val="bg2"/>
                </a:solidFill>
                <a:latin typeface="+mn-lt"/>
              </a:rPr>
              <a:t>Online shopping</a:t>
            </a:r>
          </a:p>
          <a:p>
            <a:pPr>
              <a:lnSpc>
                <a:spcPct val="80000"/>
              </a:lnSpc>
            </a:pPr>
            <a:r>
              <a:rPr lang="en-US" altLang="de-DE" dirty="0">
                <a:solidFill>
                  <a:schemeClr val="bg2"/>
                </a:solidFill>
                <a:latin typeface="+mn-lt"/>
              </a:rPr>
              <a:t>Search services</a:t>
            </a:r>
          </a:p>
          <a:p>
            <a:pPr>
              <a:lnSpc>
                <a:spcPct val="80000"/>
              </a:lnSpc>
            </a:pPr>
            <a:r>
              <a:rPr lang="en-US" altLang="de-DE" dirty="0">
                <a:solidFill>
                  <a:schemeClr val="bg2"/>
                </a:solidFill>
                <a:latin typeface="+mn-lt"/>
              </a:rPr>
              <a:t>Dictionary services</a:t>
            </a:r>
          </a:p>
          <a:p>
            <a:pPr>
              <a:lnSpc>
                <a:spcPct val="80000"/>
              </a:lnSpc>
            </a:pPr>
            <a:r>
              <a:rPr lang="en-US" altLang="de-DE" dirty="0">
                <a:solidFill>
                  <a:schemeClr val="bg2"/>
                </a:solidFill>
                <a:latin typeface="+mn-lt"/>
              </a:rPr>
              <a:t>DPS Products</a:t>
            </a:r>
          </a:p>
          <a:p>
            <a:endParaRPr lang="de-DE" dirty="0">
              <a:solidFill>
                <a:schemeClr val="bg2"/>
              </a:solidFill>
              <a:latin typeface="+mn-lt"/>
            </a:endParaRPr>
          </a:p>
        </p:txBody>
      </p:sp>
    </p:spTree>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mment xmlns="537d63c0-3bc2-426d-b4a7-14c2eef938de" xsi:nil="true"/>
    <PAL_x0020_Number xmlns="537d63c0-3bc2-426d-b4a7-14c2eef938de">101000520</PAL_x0020_Number>
    <Document_x0020_Owner_x0020_Organization xmlns="537d63c0-3bc2-426d-b4a7-14c2eef938de">54</Document_x0020_Owner_x0020_Organization>
    <Document_x0020_Owner_x0020_Manager_x0020_E_x002d_mail xmlns="537d63c0-3bc2-426d-b4a7-14c2eef938de">
      <UserInfo>
        <DisplayName/>
        <AccountId xsi:nil="true"/>
        <AccountType/>
      </UserInfo>
    </Document_x0020_Owner_x0020_Manager_x0020_E_x002d_mail>
    <Region1 xmlns="537d63c0-3bc2-426d-b4a7-14c2eef938de">All</Region1>
    <Legal_x0020_Status xmlns="537d63c0-3bc2-426d-b4a7-14c2eef938de">N/A</Legal_x0020_Status>
    <Document_x0020_Owner_x0020_E_x002d_mail xmlns="537d63c0-3bc2-426d-b4a7-14c2eef938de">
      <UserInfo>
        <DisplayName>AMERICAS\picarl</DisplayName>
        <AccountId>32255</AccountId>
        <AccountType/>
      </UserInfo>
    </Document_x0020_Owner_x0020_E_x002d_mail>
    <Document_x0020_Type xmlns="537d63c0-3bc2-426d-b4a7-14c2eef938de">15</Document_x0020_Type>
    <Document_x0020_Approver_x002f_Reviewer_x0020_Name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f_Reviewer_x0020_Name_x0020__x0028_s_x0029_>
    <Document_x0020_Owner_x0020_Badge_x0020_Number xmlns="537d63c0-3bc2-426d-b4a7-14c2eef938de" xsi:nil="true"/>
    <Work_x0020_Area xmlns="537d63c0-3bc2-426d-b4a7-14c2eef938de"/>
    <Offer_x0020_Type_x0020__x007c__x0020_Product_x0020_Offers_x0020_Affected xmlns="537d63c0-3bc2-426d-b4a7-14c2eef938de"/>
    <Language1 xmlns="537d63c0-3bc2-426d-b4a7-14c2eef938de" xsi:nil="true"/>
    <Sub_x002d_Region1 xmlns="537d63c0-3bc2-426d-b4a7-14c2eef938de">1-N/A</Sub_x002d_Region1>
    <Document_x0020_Approver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0__x0028_s_x0029_>
    <Commodity1 xmlns="537d63c0-3bc2-426d-b4a7-14c2eef938de" xsi:nil="true"/>
    <Sub_x002d_Org_x002f_Function xmlns="537d63c0-3bc2-426d-b4a7-14c2eef938de">80</Sub_x002d_Org_x002f_Function>
    <Review_x0020_Frequency_x0020__x0028_In_x0020_Months_x0029_ xmlns="537d63c0-3bc2-426d-b4a7-14c2eef938de">12</Review_x0020_Frequency_x0020__x0028_In_x0020_Months_x0029_>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6A2586BDFD2B44BC3469F7268A1C0D" ma:contentTypeVersion="70" ma:contentTypeDescription="Create a new document." ma:contentTypeScope="" ma:versionID="a120942e73d673dd82719249335d2787">
  <xsd:schema xmlns:xsd="http://www.w3.org/2001/XMLSchema" xmlns:xs="http://www.w3.org/2001/XMLSchema" xmlns:p="http://schemas.microsoft.com/office/2006/metadata/properties" xmlns:ns2="537d63c0-3bc2-426d-b4a7-14c2eef938de" targetNamespace="http://schemas.microsoft.com/office/2006/metadata/properties" ma:root="true" ma:fieldsID="7b3fd17513c7b39765ff23ba3e036dae" ns2:_="">
    <xsd:import namespace="537d63c0-3bc2-426d-b4a7-14c2eef938de"/>
    <xsd:element name="properties">
      <xsd:complexType>
        <xsd:sequence>
          <xsd:element name="documentManagement">
            <xsd:complexType>
              <xsd:all>
                <xsd:element ref="ns2:PAL_x0020_Number"/>
                <xsd:element ref="ns2:Document_x0020_Type"/>
                <xsd:element ref="ns2:Document_x0020_Owner_x0020_Organization"/>
                <xsd:element ref="ns2:Sub_x002d_Org_x002f_Function"/>
                <xsd:element ref="ns2:Work_x0020_Area" minOccurs="0"/>
                <xsd:element ref="ns2:Offer_x0020_Type_x0020__x007c__x0020_Product_x0020_Offers_x0020_Affected" minOccurs="0"/>
                <xsd:element ref="ns2:Commodity1" minOccurs="0"/>
                <xsd:element ref="ns2:Language1" minOccurs="0"/>
                <xsd:element ref="ns2:Region1" minOccurs="0"/>
                <xsd:element ref="ns2:Sub_x002d_Region1" minOccurs="0"/>
                <xsd:element ref="ns2:Document_x0020_Owner_x0020_E_x002d_mail"/>
                <xsd:element ref="ns2:Document_x0020_Owner_x0020_Badge_x0020_Number" minOccurs="0"/>
                <xsd:element ref="ns2:Document_x0020_Owner_x0020_Manager_x0020_E_x002d_mail" minOccurs="0"/>
                <xsd:element ref="ns2:Document_x0020_Approver_x002f_Reviewer_x0020_Name_x0020__x0028_s_x0029_"/>
                <xsd:element ref="ns2:Document_x0020_Approver_x0020__x0028_s_x0029_"/>
                <xsd:element ref="ns2:Legal_x0020_Status" minOccurs="0"/>
                <xsd:element ref="ns2:Review_x0020_Frequency_x0020__x0028_In_x0020_Months_x0029_" minOccurs="0"/>
                <xsd:element ref="ns2:Comment" minOccurs="0"/>
                <xsd:element ref="ns2: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7d63c0-3bc2-426d-b4a7-14c2eef938de" elementFormDefault="qualified">
    <xsd:import namespace="http://schemas.microsoft.com/office/2006/documentManagement/types"/>
    <xsd:import namespace="http://schemas.microsoft.com/office/infopath/2007/PartnerControls"/>
    <xsd:element name="PAL_x0020_Number" ma:index="8" ma:displayName="PAL Number" ma:decimals="0" ma:indexed="true" ma:internalName="PAL_x0020_Number" ma:percentage="FALSE">
      <xsd:simpleType>
        <xsd:restriction base="dms:Number"/>
      </xsd:simpleType>
    </xsd:element>
    <xsd:element name="Document_x0020_Type" ma:index="9" ma:displayName="Document Type" ma:list="{43fca210-bbd7-4ace-8d39-2cf5f76329e6}" ma:internalName="Document_x0020_Type" ma:showField="Title">
      <xsd:simpleType>
        <xsd:restriction base="dms:Lookup"/>
      </xsd:simpleType>
    </xsd:element>
    <xsd:element name="Document_x0020_Owner_x0020_Organization" ma:index="10" ma:displayName="Document Owner Organization" ma:list="{cef0e413-842e-4583-89b7-f4aea893a409}" ma:internalName="Document_x0020_Owner_x0020_Organization" ma:showField="Title">
      <xsd:simpleType>
        <xsd:restriction base="dms:Lookup"/>
      </xsd:simpleType>
    </xsd:element>
    <xsd:element name="Sub_x002d_Org_x002f_Function" ma:index="11" ma:displayName="Sub-Org" ma:description="Enter your sub-organization or team's function here." ma:list="{4c24bff7-0cf8-452c-9a97-eddc03fad783}" ma:internalName="Sub_x002d_Org_x002f_Function" ma:readOnly="false" ma:showField="Title">
      <xsd:simpleType>
        <xsd:restriction base="dms:Lookup"/>
      </xsd:simpleType>
    </xsd:element>
    <xsd:element name="Work_x0020_Area" ma:index="12" nillable="true" ma:displayName="Work Area" ma:list="{cf131a5b-0e4b-4981-9707-e2c37b3a8672}" ma:internalName="Work_x0020_Area" ma:readOnly="false" ma:showField="Title">
      <xsd:complexType>
        <xsd:complexContent>
          <xsd:extension base="dms:MultiChoiceLookup">
            <xsd:sequence>
              <xsd:element name="Value" type="dms:Lookup" maxOccurs="unbounded" minOccurs="0" nillable="true"/>
            </xsd:sequence>
          </xsd:extension>
        </xsd:complexContent>
      </xsd:complexType>
    </xsd:element>
    <xsd:element name="Offer_x0020_Type_x0020__x007c__x0020_Product_x0020_Offers_x0020_Affected" ma:index="13" nillable="true" ma:displayName="Offer Type" ma:description="Offer Type | Product Offers Affected" ma:list="{6c37fd13-d14a-4069-87aa-b6a6652160ab}" ma:internalName="Offer_x0020_Type_x0020__x007c__x0020_Product_x0020_Offers_x0020_Affecte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Commodity1" ma:index="14" nillable="true" ma:displayName="Commodity" ma:default="1 - N/A" ma:format="Dropdown" ma:internalName="Commodity1">
      <xsd:simpleType>
        <xsd:restriction base="dms:Choice">
          <xsd:enumeration value="1 - N/A"/>
          <xsd:enumeration value="2 - All"/>
          <xsd:enumeration value="Devices (active/ passive)"/>
          <xsd:enumeration value="HDD / SSD"/>
          <xsd:enumeration value="Batteries"/>
          <xsd:enumeration value="Cables and connectors"/>
          <xsd:enumeration value="Comm’s (wired/wireless)"/>
          <xsd:enumeration value="DCS"/>
          <xsd:enumeration value="Desktop platforms"/>
          <xsd:enumeration value="Fans &amp; heatsinks"/>
          <xsd:enumeration value="General Procurement commodity"/>
          <xsd:enumeration value="Graphics"/>
          <xsd:enumeration value="I/O and Audio"/>
          <xsd:enumeration value="Imaging"/>
          <xsd:enumeration value="LCDs and monitors"/>
          <xsd:enumeration value="Logistics"/>
          <xsd:enumeration value="Mechanical"/>
          <xsd:enumeration value="Memory"/>
          <xsd:enumeration value="Notebook platforms"/>
          <xsd:enumeration value="Optical devices"/>
          <xsd:enumeration value="PCB"/>
          <xsd:enumeration value="PCBA"/>
          <xsd:enumeration value="Peripherals"/>
          <xsd:enumeration value="PSUs and AC adapters"/>
          <xsd:enumeration value="Server platforms"/>
          <xsd:enumeration value="Silicon"/>
          <xsd:enumeration value="Soft Goods"/>
          <xsd:enumeration value="Storage platforms"/>
          <xsd:enumeration value="Tape backup"/>
          <xsd:enumeration value="1 - Commodity Not on List"/>
        </xsd:restriction>
      </xsd:simpleType>
    </xsd:element>
    <xsd:element name="Language1" ma:index="15" nillable="true" ma:displayName="Language" ma:default="1 - English" ma:format="Dropdown" ma:internalName="Language1">
      <xsd:simpleType>
        <xsd:restriction base="dms:Choice">
          <xsd:enumeration value="1 - English"/>
          <xsd:enumeration value="1 - Multi-language"/>
          <xsd:enumeration value="French"/>
          <xsd:enumeration value="Portuguese - Brazilian"/>
          <xsd:enumeration value="Chinese - Simplified"/>
          <xsd:enumeration value="Spanish"/>
          <xsd:enumeration value="German"/>
          <xsd:enumeration value="Italian"/>
          <xsd:enumeration value="Japanese"/>
          <xsd:enumeration value="Korean"/>
          <xsd:enumeration value="Chinese - Traditional"/>
          <xsd:enumeration value="Polish"/>
        </xsd:restriction>
      </xsd:simpleType>
    </xsd:element>
    <xsd:element name="Region1" ma:index="16" nillable="true" ma:displayName="Region" ma:default="All" ma:format="Dropdown" ma:internalName="Region1">
      <xsd:simpleType>
        <xsd:restriction base="dms:Choice">
          <xsd:enumeration value="All"/>
          <xsd:enumeration value="APJ"/>
          <xsd:enumeration value="Americas"/>
          <xsd:enumeration value="EMEA"/>
        </xsd:restriction>
      </xsd:simpleType>
    </xsd:element>
    <xsd:element name="Sub_x002d_Region1" ma:index="17" nillable="true" ma:displayName="Sub-Region" ma:default="1-N/A" ma:format="Dropdown" ma:internalName="Sub_x002d_Region1">
      <xsd:simpleType>
        <xsd:restriction base="dms:Choice">
          <xsd:enumeration value="1-N/A"/>
          <xsd:enumeration value="All"/>
          <xsd:enumeration value="Canada"/>
          <xsd:enumeration value="USA"/>
          <xsd:enumeration value="Brazil"/>
          <xsd:enumeration value="Mexico"/>
          <xsd:enumeration value="ROLA (rest of Latin America)"/>
          <xsd:enumeration value="North/Central Europe"/>
          <xsd:enumeration value="Middle East/Africa"/>
          <xsd:enumeration value="Eastern Europe"/>
          <xsd:enumeration value="Southern Europe"/>
          <xsd:enumeration value="UK/Ireland"/>
          <xsd:enumeration value="ANZ"/>
          <xsd:enumeration value="China"/>
          <xsd:enumeration value="Japan"/>
          <xsd:enumeration value="Korea"/>
          <xsd:enumeration value="South Asia"/>
          <xsd:enumeration value="India"/>
        </xsd:restriction>
      </xsd:simpleType>
    </xsd:element>
    <xsd:element name="Document_x0020_Owner_x0020_E_x002d_mail" ma:index="18" ma:displayName="Document Owner E-mail" ma:list="UserInfo" ma:SearchPeopleOnly="false" ma:SharePointGroup="0" ma:internalName="Document_x0020_Own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Owner_x0020_Badge_x0020_Number" ma:index="19" nillable="true" ma:displayName="Document Owner Badge Number" ma:decimals="0" ma:internalName="Document_x0020_Owner_x0020_Badge_x0020_Number">
      <xsd:simpleType>
        <xsd:restriction base="dms:Number"/>
      </xsd:simpleType>
    </xsd:element>
    <xsd:element name="Document_x0020_Owner_x0020_Manager_x0020_E_x002d_mail" ma:index="20" nillable="true" ma:displayName="Document Owner Manager E-mail" ma:list="UserInfo" ma:SearchPeopleOnly="false" ma:SharePointGroup="0" ma:internalName="Document_x0020_Owner_x0020_Manag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Approver_x002f_Reviewer_x0020_Name_x0020__x0028_s_x0029_" ma:index="21" ma:displayName="Document Reviewer E-mail (s)" ma:list="UserInfo" ma:SearchPeopleOnly="false" ma:SharePointGroup="0" ma:internalName="Document_x0020_Approver_x002f_Reviewer_x0020_Name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Approver_x0020__x0028_s_x0029_" ma:index="22" ma:displayName="Document Approver E-mail (s)" ma:list="UserInfo" ma:SharePointGroup="0" ma:internalName="Document_x0020_Approver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Legal_x0020_Status" ma:index="23" nillable="true" ma:displayName="Legal Status" ma:default="N/A" ma:format="RadioButtons" ma:internalName="Legal_x0020_Status">
      <xsd:simpleType>
        <xsd:restriction base="dms:Choice">
          <xsd:enumeration value="N/A"/>
          <xsd:enumeration value="Yes - On Legal Hold"/>
          <xsd:enumeration value="No - Not on Legal Hold"/>
        </xsd:restriction>
      </xsd:simpleType>
    </xsd:element>
    <xsd:element name="Review_x0020_Frequency_x0020__x0028_In_x0020_Months_x0029_" ma:index="24" nillable="true" ma:displayName="Review Frequency (In Months)" ma:decimals="0" ma:default="12" ma:description="give the minimum duration within which the document should be reviewed in months" ma:internalName="Review_x0020_Frequency_x0020__x0028_In_x0020_Months_x0029_" ma:percentage="FALSE">
      <xsd:simpleType>
        <xsd:restriction base="dms:Number"/>
      </xsd:simpleType>
    </xsd:element>
    <xsd:element name="Comment" ma:index="25" nillable="true" ma:displayName="Comment" ma:internalName="Comment">
      <xsd:simpleType>
        <xsd:restriction base="dms:Note">
          <xsd:maxLength value="255"/>
        </xsd:restriction>
      </xsd:simpleType>
    </xsd:element>
    <xsd:element name="_dlc_Exempt" ma:index="27" nillable="true" ma:displayName="Exempt from Policy" ma:description=""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3BDD3-AA35-4F19-A12A-C6462BECFBD1}">
  <ds:schemaRefs>
    <ds:schemaRef ds:uri="http://schemas.microsoft.com/office/infopath/2007/PartnerControls"/>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537d63c0-3bc2-426d-b4a7-14c2eef938de"/>
    <ds:schemaRef ds:uri="http://www.w3.org/XML/1998/namespace"/>
    <ds:schemaRef ds:uri="http://purl.org/dc/elements/1.1/"/>
  </ds:schemaRefs>
</ds:datastoreItem>
</file>

<file path=customXml/itemProps2.xml><?xml version="1.0" encoding="utf-8"?>
<ds:datastoreItem xmlns:ds="http://schemas.openxmlformats.org/officeDocument/2006/customXml" ds:itemID="{D5E320DA-75E5-444F-8AEF-BB64428D68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7d63c0-3bc2-426d-b4a7-14c2eef938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196</TotalTime>
  <Words>1314</Words>
  <Application>Microsoft Macintosh PowerPoint</Application>
  <PresentationFormat>On-screen Show (16:9)</PresentationFormat>
  <Paragraphs>163</Paragraphs>
  <Slides>40</Slides>
  <Notes>10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Arial Black</vt:lpstr>
      <vt:lpstr>Calibri</vt:lpstr>
      <vt:lpstr>Courier New</vt:lpstr>
      <vt:lpstr>IBMPlexMono, Monaco,  Courier New</vt:lpstr>
      <vt:lpstr>Museo For Dell 300</vt:lpstr>
      <vt:lpstr>Museo Sans For Dell</vt:lpstr>
      <vt:lpstr>Tahoma</vt:lpstr>
      <vt:lpstr>Times New Roman</vt:lpstr>
      <vt:lpstr>Wingdings</vt:lpstr>
      <vt:lpstr>Blank</vt:lpstr>
      <vt:lpstr>ReStfull API with DataDomain</vt:lpstr>
      <vt:lpstr>PowerPoint Presentation</vt:lpstr>
      <vt:lpstr>What is REST ? </vt:lpstr>
      <vt:lpstr>Rest – An architectural Style</vt:lpstr>
      <vt:lpstr>PowerPoint Presentation</vt:lpstr>
      <vt:lpstr>PowerPoint Presentation</vt:lpstr>
      <vt:lpstr>Why is it called Representational State Transfer ? </vt:lpstr>
      <vt:lpstr>Hypertext Transfer Protocol (HTTP)</vt:lpstr>
      <vt:lpstr>REST - An Architectural Style of Networked System </vt:lpstr>
      <vt:lpstr>Main Concepts</vt:lpstr>
      <vt:lpstr>DataDomain Rest API</vt:lpstr>
      <vt:lpstr>Things you need to know </vt:lpstr>
      <vt:lpstr>PowerPoint Presentation</vt:lpstr>
      <vt:lpstr>Download  </vt:lpstr>
      <vt:lpstr>Create a new collection</vt:lpstr>
      <vt:lpstr>New Collection</vt:lpstr>
      <vt:lpstr>Add a new request</vt:lpstr>
      <vt:lpstr>Your first GET</vt:lpstr>
      <vt:lpstr>PowerPoint Presentation</vt:lpstr>
      <vt:lpstr>WHAT IS SWAGGER? </vt:lpstr>
      <vt:lpstr>Editor.swagger,</vt:lpstr>
      <vt:lpstr>SWAGGER FILE</vt:lpstr>
      <vt:lpstr>PowerPoint Presentation</vt:lpstr>
      <vt:lpstr>Swagger file – OPEN API</vt:lpstr>
      <vt:lpstr>PowerPoint Presentation</vt:lpstr>
      <vt:lpstr>PowerPoint Presentation</vt:lpstr>
      <vt:lpstr>Authentication</vt:lpstr>
      <vt:lpstr>{{baseUrl}} Endpoint</vt:lpstr>
      <vt:lpstr>Next Level CodeGen</vt:lpstr>
      <vt:lpstr>Codegen </vt:lpstr>
      <vt:lpstr>PowerPoint Presentation</vt:lpstr>
      <vt:lpstr>GitHub Repository</vt:lpstr>
      <vt:lpstr>Use Case – create a new DD User</vt:lpstr>
      <vt:lpstr>Workflow</vt:lpstr>
      <vt:lpstr>PowerPoint Presentation</vt:lpstr>
      <vt:lpstr>PowerPoint Presentation</vt:lpstr>
      <vt:lpstr>Authenticate</vt:lpstr>
      <vt:lpstr>Authenticate</vt:lpstr>
      <vt:lpstr>Use Case – create a new DD User with PowerShell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with NetWorker 18.2</dc:title>
  <dc:creator>Schubert, Juergen</dc:creator>
  <cp:lastModifiedBy>Juergen Schubert</cp:lastModifiedBy>
  <cp:revision>12</cp:revision>
  <dcterms:created xsi:type="dcterms:W3CDTF">2019-02-19T11:08:28Z</dcterms:created>
  <dcterms:modified xsi:type="dcterms:W3CDTF">2021-08-04T13:20:46Z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7f17c0-b23c-493d-99ab-b037779ecd33_Enabled">
    <vt:lpwstr>True</vt:lpwstr>
  </property>
  <property fmtid="{D5CDD505-2E9C-101B-9397-08002B2CF9AE}" pid="3" name="MSIP_Label_a17f17c0-b23c-493d-99ab-b037779ecd33_SiteId">
    <vt:lpwstr>945c199a-83a2-4e80-9f8c-5a91be5752dd</vt:lpwstr>
  </property>
  <property fmtid="{D5CDD505-2E9C-101B-9397-08002B2CF9AE}" pid="4" name="MSIP_Label_a17f17c0-b23c-493d-99ab-b037779ecd33_Owner">
    <vt:lpwstr>juergen.schubert@emc.com</vt:lpwstr>
  </property>
  <property fmtid="{D5CDD505-2E9C-101B-9397-08002B2CF9AE}" pid="5" name="MSIP_Label_a17f17c0-b23c-493d-99ab-b037779ecd33_SetDate">
    <vt:lpwstr>2019-07-18T06:55:21.0172125Z</vt:lpwstr>
  </property>
  <property fmtid="{D5CDD505-2E9C-101B-9397-08002B2CF9AE}" pid="6" name="MSIP_Label_a17f17c0-b23c-493d-99ab-b037779ecd33_Name">
    <vt:lpwstr>Customer Communication</vt:lpwstr>
  </property>
  <property fmtid="{D5CDD505-2E9C-101B-9397-08002B2CF9AE}" pid="7" name="MSIP_Label_a17f17c0-b23c-493d-99ab-b037779ecd33_Application">
    <vt:lpwstr>Microsoft Azure Information Protection</vt:lpwstr>
  </property>
  <property fmtid="{D5CDD505-2E9C-101B-9397-08002B2CF9AE}" pid="8" name="MSIP_Label_a17f17c0-b23c-493d-99ab-b037779ecd33_Extended_MSFT_Method">
    <vt:lpwstr>Manual</vt:lpwstr>
  </property>
  <property fmtid="{D5CDD505-2E9C-101B-9397-08002B2CF9AE}" pid="9" name="aiplabel">
    <vt:lpwstr>Customer Communication</vt:lpwstr>
  </property>
</Properties>
</file>